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89" r:id="rId3"/>
    <p:sldId id="324" r:id="rId4"/>
    <p:sldId id="325" r:id="rId5"/>
    <p:sldId id="327" r:id="rId6"/>
    <p:sldId id="328" r:id="rId7"/>
    <p:sldId id="326" r:id="rId8"/>
    <p:sldId id="333" r:id="rId9"/>
    <p:sldId id="335" r:id="rId10"/>
    <p:sldId id="334" r:id="rId11"/>
    <p:sldId id="258" r:id="rId12"/>
    <p:sldId id="259" r:id="rId13"/>
    <p:sldId id="257" r:id="rId14"/>
    <p:sldId id="288" r:id="rId15"/>
    <p:sldId id="260" r:id="rId16"/>
    <p:sldId id="270" r:id="rId17"/>
    <p:sldId id="266" r:id="rId18"/>
    <p:sldId id="267" r:id="rId19"/>
    <p:sldId id="268" r:id="rId20"/>
    <p:sldId id="269" r:id="rId21"/>
    <p:sldId id="261" r:id="rId22"/>
    <p:sldId id="262" r:id="rId23"/>
    <p:sldId id="263" r:id="rId24"/>
    <p:sldId id="264" r:id="rId25"/>
    <p:sldId id="265" r:id="rId26"/>
    <p:sldId id="282" r:id="rId27"/>
    <p:sldId id="271" r:id="rId28"/>
    <p:sldId id="283" r:id="rId29"/>
    <p:sldId id="272" r:id="rId30"/>
    <p:sldId id="284" r:id="rId31"/>
    <p:sldId id="274" r:id="rId32"/>
    <p:sldId id="275" r:id="rId33"/>
    <p:sldId id="276" r:id="rId34"/>
    <p:sldId id="273" r:id="rId35"/>
    <p:sldId id="285" r:id="rId36"/>
    <p:sldId id="278" r:id="rId37"/>
    <p:sldId id="277" r:id="rId38"/>
    <p:sldId id="279" r:id="rId39"/>
    <p:sldId id="286" r:id="rId40"/>
    <p:sldId id="280" r:id="rId41"/>
    <p:sldId id="281" r:id="rId42"/>
    <p:sldId id="336" r:id="rId43"/>
    <p:sldId id="337" r:id="rId44"/>
    <p:sldId id="287" r:id="rId45"/>
    <p:sldId id="290" r:id="rId46"/>
    <p:sldId id="291" r:id="rId47"/>
    <p:sldId id="292" r:id="rId48"/>
    <p:sldId id="293" r:id="rId49"/>
    <p:sldId id="294" r:id="rId50"/>
    <p:sldId id="331" r:id="rId51"/>
    <p:sldId id="330" r:id="rId52"/>
    <p:sldId id="329" r:id="rId53"/>
    <p:sldId id="323" r:id="rId54"/>
    <p:sldId id="322" r:id="rId55"/>
    <p:sldId id="321" r:id="rId56"/>
    <p:sldId id="317" r:id="rId57"/>
    <p:sldId id="318" r:id="rId58"/>
    <p:sldId id="319" r:id="rId59"/>
    <p:sldId id="305" r:id="rId60"/>
    <p:sldId id="307" r:id="rId61"/>
    <p:sldId id="306" r:id="rId62"/>
    <p:sldId id="310" r:id="rId63"/>
    <p:sldId id="308" r:id="rId64"/>
    <p:sldId id="309" r:id="rId65"/>
    <p:sldId id="311" r:id="rId66"/>
    <p:sldId id="312" r:id="rId67"/>
    <p:sldId id="313" r:id="rId68"/>
    <p:sldId id="314" r:id="rId69"/>
    <p:sldId id="315" r:id="rId70"/>
    <p:sldId id="316" r:id="rId71"/>
    <p:sldId id="299" r:id="rId72"/>
    <p:sldId id="300" r:id="rId73"/>
    <p:sldId id="302" r:id="rId74"/>
    <p:sldId id="301" r:id="rId75"/>
    <p:sldId id="303" r:id="rId76"/>
    <p:sldId id="304" r:id="rId77"/>
    <p:sldId id="332" r:id="rId78"/>
    <p:sldId id="297" r:id="rId79"/>
    <p:sldId id="298"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A842F-7216-4401-BA1A-A2E8EF913EEC}" v="4121" dt="2019-05-05T22:23:38.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1848B-CB50-497D-9D64-658C3916A730}" type="datetimeFigureOut">
              <a:rPr lang="en-US" smtClean="0"/>
              <a:t>5/6/2019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C540C-F344-4221-8C7C-53AD6E53DB35}" type="slidenum">
              <a:rPr lang="en-US" smtClean="0"/>
              <a:t>‹#›</a:t>
            </a:fld>
            <a:endParaRPr lang="en-US"/>
          </a:p>
        </p:txBody>
      </p:sp>
    </p:spTree>
    <p:extLst>
      <p:ext uri="{BB962C8B-B14F-4D97-AF65-F5344CB8AC3E}">
        <p14:creationId xmlns:p14="http://schemas.microsoft.com/office/powerpoint/2010/main" val="419443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4B67A7-E287-4502-9629-B7544249A51C}" type="datetime1">
              <a:rPr lang="en-US" smtClean="0"/>
              <a:t>5/6/2019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57939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E5A770-5BFC-4530-8692-FAEE4BE56321}"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35723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60ED95-1ED9-4CE2-B0C8-4DF35E7BE05E}"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47757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8E1242-4CB0-4C83-A68B-60D750C855C4}"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912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3653C0-0E43-4C43-8C23-63AF19C2629A}"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233088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067886A-244C-48B3-A54A-A032A43CCD4C}" type="datetime1">
              <a:rPr lang="en-US" smtClean="0"/>
              <a:t>5/6/2019</a:t>
            </a:fld>
            <a:endParaRPr lang="en-US"/>
          </a:p>
        </p:txBody>
      </p:sp>
      <p:sp>
        <p:nvSpPr>
          <p:cNvPr id="4" name="Footer Placeholder 3"/>
          <p:cNvSpPr>
            <a:spLocks noGrp="1"/>
          </p:cNvSpPr>
          <p:nvPr>
            <p:ph type="ftr" sz="quarter" idx="11"/>
          </p:nvPr>
        </p:nvSpPr>
        <p:spPr/>
        <p:txBody>
          <a:bodyPr/>
          <a:lstStyle/>
          <a:p>
            <a:r>
              <a:rPr lang="en-US"/>
              <a:t>Presented by: Theodore Ragavas - Monmouth Regional High School</a:t>
            </a:r>
          </a:p>
        </p:txBody>
      </p:sp>
      <p:sp>
        <p:nvSpPr>
          <p:cNvPr id="5" name="Slide Number Placeholder 4"/>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85990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C136C8E-4227-4311-BF3B-0E575C4E7E8D}" type="datetime1">
              <a:rPr lang="en-US" smtClean="0"/>
              <a:t>5/6/2019</a:t>
            </a:fld>
            <a:endParaRPr lang="en-US"/>
          </a:p>
        </p:txBody>
      </p:sp>
      <p:sp>
        <p:nvSpPr>
          <p:cNvPr id="4" name="Footer Placeholder 3"/>
          <p:cNvSpPr>
            <a:spLocks noGrp="1"/>
          </p:cNvSpPr>
          <p:nvPr>
            <p:ph type="ftr" sz="quarter" idx="11"/>
          </p:nvPr>
        </p:nvSpPr>
        <p:spPr/>
        <p:txBody>
          <a:bodyPr/>
          <a:lstStyle/>
          <a:p>
            <a:r>
              <a:rPr lang="en-US"/>
              <a:t>Presented by: Theodore Ragavas - Monmouth Regional High School</a:t>
            </a:r>
          </a:p>
        </p:txBody>
      </p:sp>
      <p:sp>
        <p:nvSpPr>
          <p:cNvPr id="5" name="Slide Number Placeholder 4"/>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15520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1D5B0-D714-4233-BED0-3845BAEF09A0}" type="datetime1">
              <a:rPr lang="en-US" smtClean="0"/>
              <a:t>5/6/2019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393425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23206-A6BF-493D-889B-CAA01EFC6BA8}" type="datetime1">
              <a:rPr lang="en-US" smtClean="0"/>
              <a:t>5/6/2019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220643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dirty="0"/>
              <a:t>CLICK TO EDIT MASTER TITLE STYLE</a:t>
            </a:r>
            <a:endParaRPr lang="ru-RU" dirty="0"/>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a:t>MM.DD.20XX</a:t>
            </a:r>
            <a:endParaRPr lang="ru-RU" dirty="0"/>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ru-RU" smtClean="0"/>
              <a:t>‹#›</a:t>
            </a:fld>
            <a:endParaRPr lang="ru-RU" dirty="0"/>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a:t>Click icon to add picture</a:t>
            </a:r>
            <a:endParaRPr lang="ru-RU"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Tree>
    <p:extLst>
      <p:ext uri="{BB962C8B-B14F-4D97-AF65-F5344CB8AC3E}">
        <p14:creationId xmlns:p14="http://schemas.microsoft.com/office/powerpoint/2010/main" val="422358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8E0A8B-5AAD-4167-A50C-71A4DBEFE1CE}" type="datetime1">
              <a:rPr lang="en-US" smtClean="0"/>
              <a:t>5/6/2019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85879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B58285-E239-441A-BFC1-13CB3CBF29F9}" type="datetime1">
              <a:rPr lang="en-US" smtClean="0"/>
              <a:t>5/6/2019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73859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CC7BC-CA47-46A7-8759-582783A4A10A}"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970333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2B95AC-D3D8-4B72-8548-7CEAB65D9648}" type="datetime1">
              <a:rPr lang="en-US" smtClean="0"/>
              <a:t>5/6/2019</a:t>
            </a:fld>
            <a:endParaRPr lang="en-US"/>
          </a:p>
        </p:txBody>
      </p:sp>
      <p:sp>
        <p:nvSpPr>
          <p:cNvPr id="8" name="Footer Placeholder 7"/>
          <p:cNvSpPr>
            <a:spLocks noGrp="1"/>
          </p:cNvSpPr>
          <p:nvPr>
            <p:ph type="ftr" sz="quarter" idx="11"/>
          </p:nvPr>
        </p:nvSpPr>
        <p:spPr/>
        <p:txBody>
          <a:bodyPr/>
          <a:lstStyle/>
          <a:p>
            <a:r>
              <a:rPr lang="en-US"/>
              <a:t>Presented by: Theodore Ragavas - Monmouth Regional High School</a:t>
            </a:r>
          </a:p>
        </p:txBody>
      </p:sp>
      <p:sp>
        <p:nvSpPr>
          <p:cNvPr id="9" name="Slide Number Placeholder 8"/>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79074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CA7BD3-3B5D-41D0-A3AE-7D7E0294302D}" type="datetime1">
              <a:rPr lang="en-US" smtClean="0"/>
              <a:t>5/6/2019</a:t>
            </a:fld>
            <a:endParaRPr lang="en-US"/>
          </a:p>
        </p:txBody>
      </p:sp>
      <p:sp>
        <p:nvSpPr>
          <p:cNvPr id="4" name="Footer Placeholder 3"/>
          <p:cNvSpPr>
            <a:spLocks noGrp="1"/>
          </p:cNvSpPr>
          <p:nvPr>
            <p:ph type="ftr" sz="quarter" idx="11"/>
          </p:nvPr>
        </p:nvSpPr>
        <p:spPr/>
        <p:txBody>
          <a:bodyPr/>
          <a:lstStyle/>
          <a:p>
            <a:r>
              <a:rPr lang="en-US"/>
              <a:t>Presented by: Theodore Ragavas - Monmouth Regional High School</a:t>
            </a:r>
          </a:p>
        </p:txBody>
      </p:sp>
      <p:sp>
        <p:nvSpPr>
          <p:cNvPr id="5" name="Slide Number Placeholder 4"/>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66211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1F61F-7522-4493-802C-A7659CADF4A0}" type="datetime1">
              <a:rPr lang="en-US" smtClean="0"/>
              <a:t>5/6/2019</a:t>
            </a:fld>
            <a:endParaRPr lang="en-US"/>
          </a:p>
        </p:txBody>
      </p:sp>
      <p:sp>
        <p:nvSpPr>
          <p:cNvPr id="3" name="Footer Placeholder 2"/>
          <p:cNvSpPr>
            <a:spLocks noGrp="1"/>
          </p:cNvSpPr>
          <p:nvPr>
            <p:ph type="ftr" sz="quarter" idx="11"/>
          </p:nvPr>
        </p:nvSpPr>
        <p:spPr/>
        <p:txBody>
          <a:bodyPr/>
          <a:lstStyle/>
          <a:p>
            <a:r>
              <a:rPr lang="en-US"/>
              <a:t>Presented by: Theodore Ragavas - Monmouth Regional High School</a:t>
            </a:r>
          </a:p>
        </p:txBody>
      </p:sp>
      <p:sp>
        <p:nvSpPr>
          <p:cNvPr id="4" name="Slide Number Placeholder 3"/>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78347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31E6BEA-A174-4C7C-9D2D-723862399C82}"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48715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12BB6F3-F547-4282-80EF-0B135ED675F0}" type="datetime1">
              <a:rPr lang="en-US" smtClean="0"/>
              <a:t>5/6/2019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80285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390D449-E905-4644-8E39-3752C98DBFBF}" type="datetime1">
              <a:rPr lang="en-US" smtClean="0"/>
              <a:t>5/6/2019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US"/>
              <a:t>Presented by: Theodore Ragavas - Monmouth Regional High School</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5B4F583-21EF-40BF-AC46-6C4AA4910BB0}" type="slidenum">
              <a:rPr lang="en-US" smtClean="0"/>
              <a:t>‹#›</a:t>
            </a:fld>
            <a:endParaRPr lang="en-US"/>
          </a:p>
        </p:txBody>
      </p:sp>
    </p:spTree>
    <p:extLst>
      <p:ext uri="{BB962C8B-B14F-4D97-AF65-F5344CB8AC3E}">
        <p14:creationId xmlns:p14="http://schemas.microsoft.com/office/powerpoint/2010/main" val="34295110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screenbeam.zendesk.com/hc/en-us/categories/360001017912"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screenbeam.com/products/screenbeam-cms/" TargetMode="Externa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1.xml"/><Relationship Id="rId3" Type="http://schemas.openxmlformats.org/officeDocument/2006/relationships/slide" Target="slide11.xml"/><Relationship Id="rId7" Type="http://schemas.openxmlformats.org/officeDocument/2006/relationships/slide" Target="slide45.xml"/><Relationship Id="rId12" Type="http://schemas.openxmlformats.org/officeDocument/2006/relationships/slide" Target="slide59.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55.xml"/><Relationship Id="rId5" Type="http://schemas.openxmlformats.org/officeDocument/2006/relationships/slide" Target="slide77.xml"/><Relationship Id="rId10" Type="http://schemas.openxmlformats.org/officeDocument/2006/relationships/slide" Target="slide51.xml"/><Relationship Id="rId4" Type="http://schemas.openxmlformats.org/officeDocument/2006/relationships/slide" Target="slide42.xml"/><Relationship Id="rId9" Type="http://schemas.openxmlformats.org/officeDocument/2006/relationships/slide" Target="slide5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mailto:tragavas@monmouthregional.net" TargetMode="External"/><Relationship Id="rId2" Type="http://schemas.openxmlformats.org/officeDocument/2006/relationships/hyperlink" Target="https://www.linkedin.com/in/njtechhour/" TargetMode="External"/><Relationship Id="rId1" Type="http://schemas.openxmlformats.org/officeDocument/2006/relationships/slideLayout" Target="../slideLayouts/slideLayout2.xml"/><Relationship Id="rId6" Type="http://schemas.openxmlformats.org/officeDocument/2006/relationships/hyperlink" Target="https://forms.office.com/FormsPro/Pages/DesignPage.aspx?fragment=FormId%3Df1044hKC9EqPOr7b9vyOZ0NzVn4AlFdAjNxNcUbD_mhUQU5QNE1KQk5YTVAzVlFRVFZBWjVXWVE0Sy4u%26Token%3D16c0616dad664e99abb4b40aec7870a8" TargetMode="External"/><Relationship Id="rId5" Type="http://schemas.openxmlformats.org/officeDocument/2006/relationships/hyperlink" Target="https://www.screenbeam.com/expert-program/referral-form/" TargetMode="External"/><Relationship Id="rId4" Type="http://schemas.openxmlformats.org/officeDocument/2006/relationships/hyperlink" Target="https://www.monmouthregional.net/Page/1975"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microsoft.com/en-us/p/classroom-commander-student/9n16cvzvw7zd?activetab=pivot:overviewtab" TargetMode="External"/><Relationship Id="rId3" Type="http://schemas.openxmlformats.org/officeDocument/2006/relationships/hyperlink" Target="https://www.screenbeam.com/products/screenbeam-classroom-commander/" TargetMode="External"/><Relationship Id="rId7" Type="http://schemas.openxmlformats.org/officeDocument/2006/relationships/hyperlink" Target="https://www.microsoft.com/en-us/p/classroom-commander-teacher/9nq7xxhfw0vd?activetab=pivot:overviewtab" TargetMode="External"/><Relationship Id="rId2" Type="http://schemas.openxmlformats.org/officeDocument/2006/relationships/hyperlink" Target="https://www.screenbeam.com/products/screenbeam-960/" TargetMode="External"/><Relationship Id="rId1" Type="http://schemas.openxmlformats.org/officeDocument/2006/relationships/slideLayout" Target="../slideLayouts/slideLayout2.xml"/><Relationship Id="rId6" Type="http://schemas.openxmlformats.org/officeDocument/2006/relationships/hyperlink" Target="https://screenbeam.zendesk.com/hc/en-us/articles/360017691091-Classroom-Commander-License-Activation-Utility" TargetMode="External"/><Relationship Id="rId5" Type="http://schemas.openxmlformats.org/officeDocument/2006/relationships/hyperlink" Target="https://screenbeam.zendesk.com/hc/en-us/categories/360001017912-Central-Management-System-CMS-" TargetMode="External"/><Relationship Id="rId4" Type="http://schemas.openxmlformats.org/officeDocument/2006/relationships/hyperlink" Target="https://screenbeam.zendesk.com/hc/en-us/categories/360001017892" TargetMode="External"/><Relationship Id="rId9" Type="http://schemas.openxmlformats.org/officeDocument/2006/relationships/hyperlink" Target="https://screenbeam.zendesk.com/hc/en-us/articles/360017419032-Classroom-Commander-App"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fcps.org/trt/content/5-ways-use-activinspire-secondary-math" TargetMode="External"/><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edu-blog.screenbeam.com/2019/04/29/microsoft-whiteboard-wireless-display/?fbclid=IwAR0CnntxxE1REgBwVJ-MvWFsVuOG3wrUI5jkH0Xpub6lrGU0OeLaQ6mA7Xk"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0.png"/><Relationship Id="rId7" Type="http://schemas.openxmlformats.org/officeDocument/2006/relationships/image" Target="../media/image82.pn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3E6C-5D2A-4BEC-A83E-9C92114C996D}"/>
              </a:ext>
            </a:extLst>
          </p:cNvPr>
          <p:cNvSpPr>
            <a:spLocks noGrp="1"/>
          </p:cNvSpPr>
          <p:nvPr>
            <p:ph type="ctrTitle"/>
          </p:nvPr>
        </p:nvSpPr>
        <p:spPr>
          <a:xfrm>
            <a:off x="1075455" y="3964921"/>
            <a:ext cx="10030510" cy="1242625"/>
          </a:xfrm>
        </p:spPr>
        <p:txBody>
          <a:bodyPr>
            <a:normAutofit fontScale="90000"/>
          </a:bodyPr>
          <a:lstStyle/>
          <a:p>
            <a:r>
              <a:rPr lang="en-US" dirty="0"/>
              <a:t>Best Practices for District-Wide Wireless Display Deployment</a:t>
            </a:r>
          </a:p>
        </p:txBody>
      </p:sp>
      <p:sp>
        <p:nvSpPr>
          <p:cNvPr id="3" name="Subtitle 2">
            <a:extLst>
              <a:ext uri="{FF2B5EF4-FFF2-40B4-BE49-F238E27FC236}">
                <a16:creationId xmlns:a16="http://schemas.microsoft.com/office/drawing/2014/main" id="{B7DD7B49-8EE4-4BA0-BCCA-29C8D7475B2B}"/>
              </a:ext>
            </a:extLst>
          </p:cNvPr>
          <p:cNvSpPr>
            <a:spLocks noGrp="1"/>
          </p:cNvSpPr>
          <p:nvPr>
            <p:ph type="subTitle" idx="1"/>
          </p:nvPr>
        </p:nvSpPr>
        <p:spPr>
          <a:xfrm>
            <a:off x="1370693" y="5347848"/>
            <a:ext cx="9440034" cy="1242625"/>
          </a:xfrm>
        </p:spPr>
        <p:txBody>
          <a:bodyPr>
            <a:normAutofit lnSpcReduction="10000"/>
          </a:bodyPr>
          <a:lstStyle/>
          <a:p>
            <a:r>
              <a:rPr lang="en-US" dirty="0"/>
              <a:t>Theodore Ragavas </a:t>
            </a:r>
          </a:p>
          <a:p>
            <a:r>
              <a:rPr lang="en-US" dirty="0"/>
              <a:t>Supervisor of Technology – Monmouth Regional High School</a:t>
            </a:r>
          </a:p>
          <a:p>
            <a:r>
              <a:rPr lang="en-US" dirty="0"/>
              <a:t>MIE Expert – MIE Master Trainer – </a:t>
            </a:r>
            <a:r>
              <a:rPr lang="en-US" dirty="0" err="1"/>
              <a:t>ScreenBeam</a:t>
            </a:r>
            <a:r>
              <a:rPr lang="en-US" dirty="0"/>
              <a:t> Expert</a:t>
            </a:r>
          </a:p>
        </p:txBody>
      </p:sp>
      <p:sp>
        <p:nvSpPr>
          <p:cNvPr id="30" name="Rectangle 24">
            <a:extLst>
              <a:ext uri="{FF2B5EF4-FFF2-40B4-BE49-F238E27FC236}">
                <a16:creationId xmlns:a16="http://schemas.microsoft.com/office/drawing/2014/main" id="{41A156E7-2308-44C1-AFC5-BDC68FEF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410" y="839992"/>
            <a:ext cx="3200400" cy="27432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ign with white text&#10;&#10;Description generated with very high confidence">
            <a:extLst>
              <a:ext uri="{FF2B5EF4-FFF2-40B4-BE49-F238E27FC236}">
                <a16:creationId xmlns:a16="http://schemas.microsoft.com/office/drawing/2014/main" id="{C9257111-0C98-4A81-B75F-2D2E20A05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768" y="1667655"/>
            <a:ext cx="2719685" cy="1087874"/>
          </a:xfrm>
          <a:prstGeom prst="rect">
            <a:avLst/>
          </a:prstGeom>
        </p:spPr>
      </p:pic>
      <p:sp>
        <p:nvSpPr>
          <p:cNvPr id="31" name="Rectangle 26">
            <a:extLst>
              <a:ext uri="{FF2B5EF4-FFF2-40B4-BE49-F238E27FC236}">
                <a16:creationId xmlns:a16="http://schemas.microsoft.com/office/drawing/2014/main" id="{B0037EE4-F862-416C-B03E-64B097F1C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837" y="839992"/>
            <a:ext cx="3200400" cy="27432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generated with high confidence">
            <a:extLst>
              <a:ext uri="{FF2B5EF4-FFF2-40B4-BE49-F238E27FC236}">
                <a16:creationId xmlns:a16="http://schemas.microsoft.com/office/drawing/2014/main" id="{921670A9-E611-4EEC-BEFD-628F07178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723" y="1079036"/>
            <a:ext cx="1998628" cy="2265112"/>
          </a:xfrm>
          <a:prstGeom prst="rect">
            <a:avLst/>
          </a:prstGeom>
        </p:spPr>
      </p:pic>
      <p:sp>
        <p:nvSpPr>
          <p:cNvPr id="29" name="Rectangle 28">
            <a:extLst>
              <a:ext uri="{FF2B5EF4-FFF2-40B4-BE49-F238E27FC236}">
                <a16:creationId xmlns:a16="http://schemas.microsoft.com/office/drawing/2014/main" id="{AB3D19C7-11BA-4EB2-BF56-6C1C300DA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7264" y="826094"/>
            <a:ext cx="3200400" cy="27432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generated with very high confidence">
            <a:extLst>
              <a:ext uri="{FF2B5EF4-FFF2-40B4-BE49-F238E27FC236}">
                <a16:creationId xmlns:a16="http://schemas.microsoft.com/office/drawing/2014/main" id="{2FBFB9CB-3D30-43EB-80B2-21070B752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7960" y="1058190"/>
            <a:ext cx="2279008" cy="2279008"/>
          </a:xfrm>
          <a:prstGeom prst="rect">
            <a:avLst/>
          </a:prstGeom>
        </p:spPr>
      </p:pic>
      <p:pic>
        <p:nvPicPr>
          <p:cNvPr id="13" name="Picture 12" descr="A picture containing text&#10;&#10;Description generated with high confidence">
            <a:extLst>
              <a:ext uri="{FF2B5EF4-FFF2-40B4-BE49-F238E27FC236}">
                <a16:creationId xmlns:a16="http://schemas.microsoft.com/office/drawing/2014/main" id="{805FF757-1528-479C-BE63-51D474D2F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75" y="5009146"/>
            <a:ext cx="1558314" cy="1581327"/>
          </a:xfrm>
          <a:prstGeom prst="rect">
            <a:avLst/>
          </a:prstGeom>
        </p:spPr>
      </p:pic>
      <p:pic>
        <p:nvPicPr>
          <p:cNvPr id="24" name="Picture 23" descr="A picture containing text&#10;&#10;Description generated with high confidence">
            <a:extLst>
              <a:ext uri="{FF2B5EF4-FFF2-40B4-BE49-F238E27FC236}">
                <a16:creationId xmlns:a16="http://schemas.microsoft.com/office/drawing/2014/main" id="{5822B42C-D43A-479F-A26E-2C717BE08A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9" y="5009145"/>
            <a:ext cx="1558314" cy="1581327"/>
          </a:xfrm>
          <a:prstGeom prst="rect">
            <a:avLst/>
          </a:prstGeom>
        </p:spPr>
      </p:pic>
    </p:spTree>
    <p:extLst>
      <p:ext uri="{BB962C8B-B14F-4D97-AF65-F5344CB8AC3E}">
        <p14:creationId xmlns:p14="http://schemas.microsoft.com/office/powerpoint/2010/main" val="2577219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609A-E508-44FC-96D4-616CC3863721}"/>
              </a:ext>
            </a:extLst>
          </p:cNvPr>
          <p:cNvSpPr>
            <a:spLocks noGrp="1"/>
          </p:cNvSpPr>
          <p:nvPr>
            <p:ph type="title"/>
          </p:nvPr>
        </p:nvSpPr>
        <p:spPr/>
        <p:txBody>
          <a:bodyPr/>
          <a:lstStyle/>
          <a:p>
            <a:r>
              <a:rPr lang="en-US" dirty="0"/>
              <a:t>Connecting to </a:t>
            </a:r>
            <a:r>
              <a:rPr lang="en-US" dirty="0" err="1"/>
              <a:t>ScreenBeam</a:t>
            </a:r>
            <a:r>
              <a:rPr lang="en-US" dirty="0"/>
              <a:t> GUI</a:t>
            </a:r>
          </a:p>
        </p:txBody>
      </p:sp>
      <p:sp>
        <p:nvSpPr>
          <p:cNvPr id="4" name="Content Placeholder 3">
            <a:extLst>
              <a:ext uri="{FF2B5EF4-FFF2-40B4-BE49-F238E27FC236}">
                <a16:creationId xmlns:a16="http://schemas.microsoft.com/office/drawing/2014/main" id="{C16EE1C3-DFAE-4606-9A61-9544C26F5B0C}"/>
              </a:ext>
            </a:extLst>
          </p:cNvPr>
          <p:cNvSpPr>
            <a:spLocks noGrp="1"/>
          </p:cNvSpPr>
          <p:nvPr>
            <p:ph sz="half" idx="1"/>
          </p:nvPr>
        </p:nvSpPr>
        <p:spPr/>
        <p:txBody>
          <a:bodyPr/>
          <a:lstStyle/>
          <a:p>
            <a:r>
              <a:rPr lang="en-US" dirty="0"/>
              <a:t>Once you connect to the </a:t>
            </a:r>
            <a:r>
              <a:rPr lang="en-US" dirty="0" err="1"/>
              <a:t>ScreenBeam</a:t>
            </a:r>
            <a:r>
              <a:rPr lang="en-US" dirty="0"/>
              <a:t> </a:t>
            </a:r>
          </a:p>
        </p:txBody>
      </p:sp>
      <p:sp>
        <p:nvSpPr>
          <p:cNvPr id="5" name="Content Placeholder 4">
            <a:extLst>
              <a:ext uri="{FF2B5EF4-FFF2-40B4-BE49-F238E27FC236}">
                <a16:creationId xmlns:a16="http://schemas.microsoft.com/office/drawing/2014/main" id="{08C136D1-43BE-4DA6-95B8-1F943A7EF0C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917525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B4F2-A8B2-4851-BA39-2A937E699593}"/>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cs typeface="+mj-cs"/>
              </a:rPr>
              <a:t>ScreenBeam CMS </a:t>
            </a:r>
            <a:br>
              <a:rPr lang="en-US" sz="4200">
                <a:cs typeface="+mj-cs"/>
              </a:rPr>
            </a:br>
            <a:r>
              <a:rPr lang="en-US" sz="4200">
                <a:cs typeface="+mj-cs"/>
              </a:rPr>
              <a:t>(Central Management System)</a:t>
            </a:r>
          </a:p>
        </p:txBody>
      </p:sp>
      <p:pic>
        <p:nvPicPr>
          <p:cNvPr id="30" name="Picture 26">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29" name="Picture 28">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7" name="Picture 16" descr="A picture containing clock, object&#10;&#10;Description generated with very high confidence">
            <a:extLst>
              <a:ext uri="{FF2B5EF4-FFF2-40B4-BE49-F238E27FC236}">
                <a16:creationId xmlns:a16="http://schemas.microsoft.com/office/drawing/2014/main" id="{F39DDC24-4226-4E12-98F8-847B05BFED47}"/>
              </a:ext>
            </a:extLst>
          </p:cNvPr>
          <p:cNvPicPr>
            <a:picLocks noChangeAspect="1"/>
          </p:cNvPicPr>
          <p:nvPr/>
        </p:nvPicPr>
        <p:blipFill rotWithShape="1">
          <a:blip r:embed="rId4">
            <a:extLst>
              <a:ext uri="{28A0092B-C50C-407E-A947-70E740481C1C}">
                <a14:useLocalDpi xmlns:a14="http://schemas.microsoft.com/office/drawing/2010/main" val="0"/>
              </a:ext>
            </a:extLst>
          </a:blip>
          <a:srcRect t="9018" r="-1" b="-1"/>
          <a:stretch/>
        </p:blipFill>
        <p:spPr>
          <a:xfrm>
            <a:off x="4654297" y="10"/>
            <a:ext cx="7537704" cy="6857990"/>
          </a:xfrm>
          <a:prstGeom prst="rect">
            <a:avLst/>
          </a:prstGeom>
        </p:spPr>
      </p:pic>
    </p:spTree>
    <p:extLst>
      <p:ext uri="{BB962C8B-B14F-4D97-AF65-F5344CB8AC3E}">
        <p14:creationId xmlns:p14="http://schemas.microsoft.com/office/powerpoint/2010/main" val="57535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9761-3FCC-4DE0-8F14-D13EA1481F52}"/>
              </a:ext>
            </a:extLst>
          </p:cNvPr>
          <p:cNvSpPr>
            <a:spLocks noGrp="1"/>
          </p:cNvSpPr>
          <p:nvPr>
            <p:ph type="title"/>
          </p:nvPr>
        </p:nvSpPr>
        <p:spPr>
          <a:xfrm>
            <a:off x="5279472" y="609600"/>
            <a:ext cx="5844759" cy="970450"/>
          </a:xfrm>
        </p:spPr>
        <p:txBody>
          <a:bodyPr>
            <a:normAutofit/>
          </a:bodyPr>
          <a:lstStyle/>
          <a:p>
            <a:r>
              <a:rPr lang="en-US"/>
              <a:t>ScreenBeam CMS	</a:t>
            </a:r>
          </a:p>
        </p:txBody>
      </p:sp>
      <p:pic>
        <p:nvPicPr>
          <p:cNvPr id="11" name="Picture 11">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7" name="Graphic 6" descr="Download from cloud">
            <a:extLst>
              <a:ext uri="{FF2B5EF4-FFF2-40B4-BE49-F238E27FC236}">
                <a16:creationId xmlns:a16="http://schemas.microsoft.com/office/drawing/2014/main" id="{2D50CA34-1176-42B7-B314-7B16301013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815" y="1193554"/>
            <a:ext cx="4003193" cy="4003193"/>
          </a:xfrm>
          <a:prstGeom prst="rect">
            <a:avLst/>
          </a:prstGeom>
        </p:spPr>
      </p:pic>
      <p:sp>
        <p:nvSpPr>
          <p:cNvPr id="3" name="Content Placeholder 2">
            <a:extLst>
              <a:ext uri="{FF2B5EF4-FFF2-40B4-BE49-F238E27FC236}">
                <a16:creationId xmlns:a16="http://schemas.microsoft.com/office/drawing/2014/main" id="{E86E11B6-B1D7-47E3-BB4F-D7565DA012E8}"/>
              </a:ext>
            </a:extLst>
          </p:cNvPr>
          <p:cNvSpPr>
            <a:spLocks noGrp="1"/>
          </p:cNvSpPr>
          <p:nvPr>
            <p:ph idx="1"/>
          </p:nvPr>
        </p:nvSpPr>
        <p:spPr>
          <a:xfrm>
            <a:off x="5279472" y="1828801"/>
            <a:ext cx="5844760" cy="3866048"/>
          </a:xfrm>
        </p:spPr>
        <p:txBody>
          <a:bodyPr anchor="ctr">
            <a:normAutofit/>
          </a:bodyPr>
          <a:lstStyle/>
          <a:p>
            <a:r>
              <a:rPr lang="en-US"/>
              <a:t>Information can be found: </a:t>
            </a:r>
            <a:r>
              <a:rPr lang="en-US">
                <a:hlinkClick r:id="rId6"/>
              </a:rPr>
              <a:t>https://www.screenbeam.com/products/screenbeam-cms/</a:t>
            </a:r>
            <a:endParaRPr lang="en-US"/>
          </a:p>
          <a:p>
            <a:r>
              <a:rPr lang="en-US"/>
              <a:t>Download CMS, Firmware, Guides &amp; FAQ: </a:t>
            </a:r>
            <a:r>
              <a:rPr lang="en-US">
                <a:hlinkClick r:id="rId7"/>
              </a:rPr>
              <a:t>https://screenbeam.zendesk.com/hc/en-us/categories/360001017912</a:t>
            </a:r>
            <a:endParaRPr lang="en-US"/>
          </a:p>
        </p:txBody>
      </p:sp>
    </p:spTree>
    <p:extLst>
      <p:ext uri="{BB962C8B-B14F-4D97-AF65-F5344CB8AC3E}">
        <p14:creationId xmlns:p14="http://schemas.microsoft.com/office/powerpoint/2010/main" val="2291315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generated with very high confidence">
            <a:extLst>
              <a:ext uri="{FF2B5EF4-FFF2-40B4-BE49-F238E27FC236}">
                <a16:creationId xmlns:a16="http://schemas.microsoft.com/office/drawing/2014/main" id="{FA1E5930-104A-4D7F-841C-A9AD05AA2B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514" y="379242"/>
            <a:ext cx="11444971" cy="6099516"/>
          </a:xfrm>
        </p:spPr>
      </p:pic>
    </p:spTree>
    <p:extLst>
      <p:ext uri="{BB962C8B-B14F-4D97-AF65-F5344CB8AC3E}">
        <p14:creationId xmlns:p14="http://schemas.microsoft.com/office/powerpoint/2010/main" val="43298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AD35018E-5030-4224-B0F5-F049A3F767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110" y="364413"/>
            <a:ext cx="11483780" cy="6129173"/>
          </a:xfrm>
        </p:spPr>
      </p:pic>
    </p:spTree>
    <p:extLst>
      <p:ext uri="{BB962C8B-B14F-4D97-AF65-F5344CB8AC3E}">
        <p14:creationId xmlns:p14="http://schemas.microsoft.com/office/powerpoint/2010/main" val="332466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screenshot of a social media post&#10;&#10;Description generated with very high confidence">
            <a:extLst>
              <a:ext uri="{FF2B5EF4-FFF2-40B4-BE49-F238E27FC236}">
                <a16:creationId xmlns:a16="http://schemas.microsoft.com/office/drawing/2014/main" id="{8E15160A-067F-4DBA-A29A-3892AE3306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654032" y="367893"/>
            <a:ext cx="10883936" cy="6122214"/>
          </a:xfrm>
          <a:prstGeom prst="rect">
            <a:avLst/>
          </a:prstGeom>
        </p:spPr>
      </p:pic>
    </p:spTree>
    <p:extLst>
      <p:ext uri="{BB962C8B-B14F-4D97-AF65-F5344CB8AC3E}">
        <p14:creationId xmlns:p14="http://schemas.microsoft.com/office/powerpoint/2010/main" val="127782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a:t>CMS – Policy Settings</a:t>
            </a:r>
          </a:p>
        </p:txBody>
      </p:sp>
    </p:spTree>
    <p:extLst>
      <p:ext uri="{BB962C8B-B14F-4D97-AF65-F5344CB8AC3E}">
        <p14:creationId xmlns:p14="http://schemas.microsoft.com/office/powerpoint/2010/main" val="2927987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4B3C38AF-B552-4DCC-A12F-D605181574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376463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7CCF461B-9F21-45F6-AD15-F1269AD206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62525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E8C74EE2-FD60-47B5-94F4-C1C93FBA79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9228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2BEB-00E0-49BD-9200-A0C21D4603BF}"/>
              </a:ext>
            </a:extLst>
          </p:cNvPr>
          <p:cNvSpPr>
            <a:spLocks noGrp="1"/>
          </p:cNvSpPr>
          <p:nvPr>
            <p:ph type="title"/>
          </p:nvPr>
        </p:nvSpPr>
        <p:spPr/>
        <p:txBody>
          <a:bodyPr/>
          <a:lstStyle/>
          <a:p>
            <a:r>
              <a:rPr lang="en-US" dirty="0"/>
              <a:t>Choose your path!</a:t>
            </a:r>
          </a:p>
        </p:txBody>
      </p:sp>
      <p:sp>
        <p:nvSpPr>
          <p:cNvPr id="3" name="Content Placeholder 2">
            <a:extLst>
              <a:ext uri="{FF2B5EF4-FFF2-40B4-BE49-F238E27FC236}">
                <a16:creationId xmlns:a16="http://schemas.microsoft.com/office/drawing/2014/main" id="{9D040F7E-A562-4E3A-8AE7-551FE36A13F1}"/>
              </a:ext>
            </a:extLst>
          </p:cNvPr>
          <p:cNvSpPr>
            <a:spLocks noGrp="1"/>
          </p:cNvSpPr>
          <p:nvPr>
            <p:ph idx="1"/>
          </p:nvPr>
        </p:nvSpPr>
        <p:spPr>
          <a:xfrm>
            <a:off x="913795" y="1732449"/>
            <a:ext cx="10353762" cy="4814125"/>
          </a:xfrm>
        </p:spPr>
        <p:txBody>
          <a:bodyPr>
            <a:normAutofit fontScale="92500" lnSpcReduction="10000"/>
          </a:bodyPr>
          <a:lstStyle/>
          <a:p>
            <a:r>
              <a:rPr lang="en-US" dirty="0" err="1">
                <a:hlinkClick r:id="rId2" action="ppaction://hlinksldjump"/>
              </a:rPr>
              <a:t>Whats</a:t>
            </a:r>
            <a:r>
              <a:rPr lang="en-US" dirty="0">
                <a:hlinkClick r:id="rId2" action="ppaction://hlinksldjump"/>
              </a:rPr>
              <a:t> in the box?</a:t>
            </a:r>
            <a:endParaRPr lang="en-US" dirty="0">
              <a:hlinkClick r:id="rId3" action="ppaction://hlinksldjump"/>
            </a:endParaRPr>
          </a:p>
          <a:p>
            <a:r>
              <a:rPr lang="en-US" dirty="0" err="1">
                <a:hlinkClick r:id="rId3" action="ppaction://hlinksldjump"/>
              </a:rPr>
              <a:t>Screenbeam</a:t>
            </a:r>
            <a:r>
              <a:rPr lang="en-US" dirty="0">
                <a:hlinkClick r:id="rId3" action="ppaction://hlinksldjump"/>
              </a:rPr>
              <a:t> CMS – Server settings and configurations</a:t>
            </a:r>
            <a:r>
              <a:rPr lang="en-US" dirty="0"/>
              <a:t> (Server Side)</a:t>
            </a:r>
          </a:p>
          <a:p>
            <a:r>
              <a:rPr lang="en-US" dirty="0" err="1">
                <a:hlinkClick r:id="rId4" action="ppaction://hlinksldjump"/>
              </a:rPr>
              <a:t>ScreenBeam</a:t>
            </a:r>
            <a:r>
              <a:rPr lang="en-US" dirty="0">
                <a:hlinkClick r:id="rId4" action="ppaction://hlinksldjump"/>
              </a:rPr>
              <a:t> Setup without CMS Server</a:t>
            </a:r>
            <a:endParaRPr lang="en-US" dirty="0"/>
          </a:p>
          <a:p>
            <a:r>
              <a:rPr lang="en-US" dirty="0">
                <a:hlinkClick r:id="rId5" action="ppaction://hlinksldjump"/>
              </a:rPr>
              <a:t>Connecting to </a:t>
            </a:r>
            <a:r>
              <a:rPr lang="en-US" dirty="0" err="1">
                <a:hlinkClick r:id="rId5" action="ppaction://hlinksldjump"/>
              </a:rPr>
              <a:t>ScreenBeams</a:t>
            </a:r>
            <a:r>
              <a:rPr lang="en-US" dirty="0">
                <a:hlinkClick r:id="rId5" action="ppaction://hlinksldjump"/>
              </a:rPr>
              <a:t> without Classroom Commander</a:t>
            </a:r>
            <a:endParaRPr lang="en-US" dirty="0"/>
          </a:p>
          <a:p>
            <a:r>
              <a:rPr lang="en-US" dirty="0">
                <a:hlinkClick r:id="rId6" action="ppaction://hlinksldjump"/>
              </a:rPr>
              <a:t>Contact information – Theo</a:t>
            </a:r>
            <a:endParaRPr lang="en-US" dirty="0"/>
          </a:p>
          <a:p>
            <a:r>
              <a:rPr lang="en-US" dirty="0" err="1">
                <a:hlinkClick r:id="rId7" action="ppaction://hlinksldjump"/>
              </a:rPr>
              <a:t>ScreenBeam</a:t>
            </a:r>
            <a:r>
              <a:rPr lang="en-US" dirty="0">
                <a:hlinkClick r:id="rId7" action="ppaction://hlinksldjump"/>
              </a:rPr>
              <a:t> Info. </a:t>
            </a:r>
            <a:endParaRPr lang="en-US" dirty="0"/>
          </a:p>
          <a:p>
            <a:r>
              <a:rPr lang="en-US" dirty="0">
                <a:hlinkClick r:id="rId8" action="ppaction://hlinksldjump"/>
              </a:rPr>
              <a:t>Monmouth Regional Story – How we got started</a:t>
            </a:r>
            <a:endParaRPr lang="en-US" dirty="0"/>
          </a:p>
          <a:p>
            <a:r>
              <a:rPr lang="en-US" dirty="0" err="1">
                <a:hlinkClick r:id="rId9" action="ppaction://hlinksldjump"/>
              </a:rPr>
              <a:t>ScreenBeam</a:t>
            </a:r>
            <a:r>
              <a:rPr lang="en-US" dirty="0">
                <a:hlinkClick r:id="rId9" action="ppaction://hlinksldjump"/>
              </a:rPr>
              <a:t> for MAC Computers</a:t>
            </a:r>
            <a:endParaRPr lang="en-US" dirty="0"/>
          </a:p>
          <a:p>
            <a:r>
              <a:rPr lang="en-US" dirty="0">
                <a:hlinkClick r:id="rId10" action="ppaction://hlinksldjump"/>
              </a:rPr>
              <a:t>Microsoft Whiteboard App/</a:t>
            </a:r>
            <a:r>
              <a:rPr lang="en-US" dirty="0" err="1">
                <a:hlinkClick r:id="rId10" action="ppaction://hlinksldjump"/>
              </a:rPr>
              <a:t>ScreenBeam</a:t>
            </a:r>
            <a:endParaRPr lang="en-US" dirty="0"/>
          </a:p>
          <a:p>
            <a:r>
              <a:rPr lang="en-US" dirty="0">
                <a:hlinkClick r:id="rId11" action="ppaction://hlinksldjump"/>
              </a:rPr>
              <a:t>Client View/Settings </a:t>
            </a:r>
            <a:endParaRPr lang="en-US" dirty="0"/>
          </a:p>
          <a:p>
            <a:pPr lvl="1"/>
            <a:r>
              <a:rPr lang="en-US" dirty="0">
                <a:hlinkClick r:id="rId12" action="ppaction://hlinksldjump"/>
              </a:rPr>
              <a:t>Teacher</a:t>
            </a:r>
            <a:endParaRPr lang="en-US" dirty="0"/>
          </a:p>
          <a:p>
            <a:pPr lvl="1"/>
            <a:r>
              <a:rPr lang="en-US" dirty="0">
                <a:hlinkClick r:id="rId13" action="ppaction://hlinksldjump"/>
              </a:rPr>
              <a:t>Student</a:t>
            </a:r>
            <a:endParaRPr lang="en-US" dirty="0"/>
          </a:p>
          <a:p>
            <a:pPr marL="450000" lvl="1" indent="0">
              <a:buNone/>
            </a:pPr>
            <a:endParaRPr lang="en-US" dirty="0"/>
          </a:p>
          <a:p>
            <a:endParaRPr lang="en-US" dirty="0"/>
          </a:p>
        </p:txBody>
      </p:sp>
    </p:spTree>
    <p:extLst>
      <p:ext uri="{BB962C8B-B14F-4D97-AF65-F5344CB8AC3E}">
        <p14:creationId xmlns:p14="http://schemas.microsoft.com/office/powerpoint/2010/main" val="589709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screenshot of a computer&#10;&#10;Description generated with very high confidence">
            <a:extLst>
              <a:ext uri="{FF2B5EF4-FFF2-40B4-BE49-F238E27FC236}">
                <a16:creationId xmlns:a16="http://schemas.microsoft.com/office/drawing/2014/main" id="{413F5651-8B53-456B-A1E0-327210E4D9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47412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Content Placeholder 25" descr="A screenshot of a computer&#10;&#10;Description generated with very high confidence">
            <a:extLst>
              <a:ext uri="{FF2B5EF4-FFF2-40B4-BE49-F238E27FC236}">
                <a16:creationId xmlns:a16="http://schemas.microsoft.com/office/drawing/2014/main" id="{3F8D4951-DF21-48CF-B839-341EEC166D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91783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Content Placeholder 5">
            <a:extLst>
              <a:ext uri="{FF2B5EF4-FFF2-40B4-BE49-F238E27FC236}">
                <a16:creationId xmlns:a16="http://schemas.microsoft.com/office/drawing/2014/main" id="{59A5BC30-AB87-424D-AB98-A1C7E9E172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29079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A62C08A7-FD1A-49F6-8FF5-1B26825080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75819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A6F914EE-BD7B-4979-B899-C9001CB384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5368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FCF40827-3173-4907-9D12-56C6DE215C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9538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Group Settings</a:t>
            </a:r>
          </a:p>
        </p:txBody>
      </p:sp>
    </p:spTree>
    <p:extLst>
      <p:ext uri="{BB962C8B-B14F-4D97-AF65-F5344CB8AC3E}">
        <p14:creationId xmlns:p14="http://schemas.microsoft.com/office/powerpoint/2010/main" val="3714690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7A208DE0-37A6-4970-A5F8-8599DED14C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86688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Log Settings</a:t>
            </a:r>
          </a:p>
        </p:txBody>
      </p:sp>
    </p:spTree>
    <p:extLst>
      <p:ext uri="{BB962C8B-B14F-4D97-AF65-F5344CB8AC3E}">
        <p14:creationId xmlns:p14="http://schemas.microsoft.com/office/powerpoint/2010/main" val="3176554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95A39CAB-0485-4EE2-B03B-5FFB30A816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6638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DD87-7473-4BAD-8541-6B98F86F5CF6}"/>
              </a:ext>
            </a:extLst>
          </p:cNvPr>
          <p:cNvSpPr>
            <a:spLocks noGrp="1"/>
          </p:cNvSpPr>
          <p:nvPr>
            <p:ph type="title"/>
          </p:nvPr>
        </p:nvSpPr>
        <p:spPr/>
        <p:txBody>
          <a:bodyPr/>
          <a:lstStyle/>
          <a:p>
            <a:r>
              <a:rPr lang="en-US" dirty="0"/>
              <a:t>Actiontec </a:t>
            </a:r>
            <a:r>
              <a:rPr lang="en-US" dirty="0" err="1"/>
              <a:t>ScreenBeam</a:t>
            </a:r>
            <a:r>
              <a:rPr lang="en-US" dirty="0"/>
              <a:t> 960</a:t>
            </a:r>
          </a:p>
        </p:txBody>
      </p:sp>
      <p:pic>
        <p:nvPicPr>
          <p:cNvPr id="11" name="Content Placeholder 10" descr="A close up of a piece of paper&#10;&#10;Description generated with high confidence">
            <a:extLst>
              <a:ext uri="{FF2B5EF4-FFF2-40B4-BE49-F238E27FC236}">
                <a16:creationId xmlns:a16="http://schemas.microsoft.com/office/drawing/2014/main" id="{5C98B23D-D65F-483A-AEE1-F120490D2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5079" y="1731963"/>
            <a:ext cx="5412316" cy="4059237"/>
          </a:xfrm>
        </p:spPr>
      </p:pic>
    </p:spTree>
    <p:extLst>
      <p:ext uri="{BB962C8B-B14F-4D97-AF65-F5344CB8AC3E}">
        <p14:creationId xmlns:p14="http://schemas.microsoft.com/office/powerpoint/2010/main" val="238445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Discovery Settings</a:t>
            </a:r>
          </a:p>
        </p:txBody>
      </p:sp>
    </p:spTree>
    <p:extLst>
      <p:ext uri="{BB962C8B-B14F-4D97-AF65-F5344CB8AC3E}">
        <p14:creationId xmlns:p14="http://schemas.microsoft.com/office/powerpoint/2010/main" val="3679958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008CEE4F-2D9D-44EE-A8B5-9B43EC7FB5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19087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3BC1B303-34A7-4B84-A7C0-376016963F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6942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0339334D-B855-4755-BF9E-2583F4B26B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144372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DF0A4DF8-5B3E-4DFC-BFEC-6BE3F067CB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97888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Option Settings</a:t>
            </a:r>
          </a:p>
        </p:txBody>
      </p:sp>
    </p:spTree>
    <p:extLst>
      <p:ext uri="{BB962C8B-B14F-4D97-AF65-F5344CB8AC3E}">
        <p14:creationId xmlns:p14="http://schemas.microsoft.com/office/powerpoint/2010/main" val="134971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35DE3DB0-E3D7-4FCD-9A40-D4451E5422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642249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screenshot of a social media post&#10;&#10;Description generated with very high confidence">
            <a:extLst>
              <a:ext uri="{FF2B5EF4-FFF2-40B4-BE49-F238E27FC236}">
                <a16:creationId xmlns:a16="http://schemas.microsoft.com/office/drawing/2014/main" id="{3EC1DADF-F3C3-4B74-8595-3C51D017E4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94630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F9E5E29B-C2E7-4872-82CA-94F9BACCB2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68133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Add-On Services Settings</a:t>
            </a:r>
          </a:p>
        </p:txBody>
      </p:sp>
    </p:spTree>
    <p:extLst>
      <p:ext uri="{BB962C8B-B14F-4D97-AF65-F5344CB8AC3E}">
        <p14:creationId xmlns:p14="http://schemas.microsoft.com/office/powerpoint/2010/main" val="148836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E012-9690-4B62-923B-2B6E8C0E0634}"/>
              </a:ext>
            </a:extLst>
          </p:cNvPr>
          <p:cNvSpPr>
            <a:spLocks noGrp="1"/>
          </p:cNvSpPr>
          <p:nvPr>
            <p:ph type="title"/>
          </p:nvPr>
        </p:nvSpPr>
        <p:spPr/>
        <p:txBody>
          <a:bodyPr/>
          <a:lstStyle/>
          <a:p>
            <a:r>
              <a:rPr lang="en-US" dirty="0"/>
              <a:t>USB Adapter with CMS wireless adapter</a:t>
            </a:r>
          </a:p>
        </p:txBody>
      </p:sp>
      <p:pic>
        <p:nvPicPr>
          <p:cNvPr id="5" name="Content Placeholder 4">
            <a:extLst>
              <a:ext uri="{FF2B5EF4-FFF2-40B4-BE49-F238E27FC236}">
                <a16:creationId xmlns:a16="http://schemas.microsoft.com/office/drawing/2014/main" id="{AE43C6F8-6DCF-4EA9-AEB1-BDC2FFE87B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80066" y="2315392"/>
            <a:ext cx="4711913" cy="3533934"/>
          </a:xfrm>
        </p:spPr>
      </p:pic>
    </p:spTree>
    <p:extLst>
      <p:ext uri="{BB962C8B-B14F-4D97-AF65-F5344CB8AC3E}">
        <p14:creationId xmlns:p14="http://schemas.microsoft.com/office/powerpoint/2010/main" val="150665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11BF2AB0-CBD7-4D9F-AFF5-7E5DE23CA2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117143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81624201-B4BB-412D-BC44-9895217EA1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373495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1344793" y="1257300"/>
            <a:ext cx="9502414" cy="4343399"/>
          </a:xfrm>
        </p:spPr>
        <p:txBody>
          <a:bodyPr vert="horz" lIns="91440" tIns="45720" rIns="91440" bIns="45720" rtlCol="0" anchor="ctr">
            <a:normAutofit/>
          </a:bodyPr>
          <a:lstStyle/>
          <a:p>
            <a:r>
              <a:rPr lang="en-US" sz="5400" dirty="0"/>
              <a:t>Managing without CMS</a:t>
            </a:r>
          </a:p>
        </p:txBody>
      </p:sp>
    </p:spTree>
    <p:extLst>
      <p:ext uri="{BB962C8B-B14F-4D97-AF65-F5344CB8AC3E}">
        <p14:creationId xmlns:p14="http://schemas.microsoft.com/office/powerpoint/2010/main" val="2108127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A3F9E-6C3A-4DC1-8376-437F70579017}"/>
              </a:ext>
            </a:extLst>
          </p:cNvPr>
          <p:cNvSpPr>
            <a:spLocks noGrp="1"/>
          </p:cNvSpPr>
          <p:nvPr>
            <p:ph type="title"/>
          </p:nvPr>
        </p:nvSpPr>
        <p:spPr/>
        <p:txBody>
          <a:bodyPr/>
          <a:lstStyle/>
          <a:p>
            <a:r>
              <a:rPr lang="en-US" dirty="0"/>
              <a:t>Configuration with out a CMS Server	</a:t>
            </a:r>
          </a:p>
        </p:txBody>
      </p:sp>
      <p:sp>
        <p:nvSpPr>
          <p:cNvPr id="3" name="Content Placeholder 2">
            <a:extLst>
              <a:ext uri="{FF2B5EF4-FFF2-40B4-BE49-F238E27FC236}">
                <a16:creationId xmlns:a16="http://schemas.microsoft.com/office/drawing/2014/main" id="{C91397CB-C823-4B1D-916E-A91399E18242}"/>
              </a:ext>
            </a:extLst>
          </p:cNvPr>
          <p:cNvSpPr>
            <a:spLocks noGrp="1"/>
          </p:cNvSpPr>
          <p:nvPr>
            <p:ph sz="half" idx="1"/>
          </p:nvPr>
        </p:nvSpPr>
        <p:spPr/>
        <p:txBody>
          <a:bodyPr/>
          <a:lstStyle/>
          <a:p>
            <a:r>
              <a:rPr lang="en-US" dirty="0"/>
              <a:t>Connect to the device</a:t>
            </a:r>
          </a:p>
          <a:p>
            <a:r>
              <a:rPr lang="en-US" dirty="0"/>
              <a:t>Once connected enter there following in a </a:t>
            </a:r>
            <a:r>
              <a:rPr lang="en-US" dirty="0" err="1"/>
              <a:t>webrowser</a:t>
            </a:r>
            <a:r>
              <a:rPr lang="en-US" dirty="0"/>
              <a:t>: 192.168.16.1</a:t>
            </a:r>
          </a:p>
          <a:p>
            <a:r>
              <a:rPr lang="en-US" dirty="0"/>
              <a:t>Username: </a:t>
            </a:r>
            <a:r>
              <a:rPr lang="en-US" dirty="0" err="1"/>
              <a:t>Administartor</a:t>
            </a:r>
            <a:endParaRPr lang="en-US" dirty="0"/>
          </a:p>
          <a:p>
            <a:r>
              <a:rPr lang="en-US" dirty="0"/>
              <a:t>Password: Actiontec</a:t>
            </a:r>
          </a:p>
          <a:p>
            <a:r>
              <a:rPr lang="en-US" dirty="0"/>
              <a:t>Configuration GUI now open</a:t>
            </a:r>
          </a:p>
          <a:p>
            <a:endParaRPr lang="en-US" dirty="0"/>
          </a:p>
        </p:txBody>
      </p:sp>
      <p:pic>
        <p:nvPicPr>
          <p:cNvPr id="6" name="Content Placeholder 5" descr="A screenshot of a computer screen&#10;&#10;Description generated with very high confidence">
            <a:extLst>
              <a:ext uri="{FF2B5EF4-FFF2-40B4-BE49-F238E27FC236}">
                <a16:creationId xmlns:a16="http://schemas.microsoft.com/office/drawing/2014/main" id="{F3A87B09-5A65-455B-BF40-229F2A307A5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2363" y="2416292"/>
            <a:ext cx="5065712" cy="2690579"/>
          </a:xfrm>
        </p:spPr>
      </p:pic>
    </p:spTree>
    <p:extLst>
      <p:ext uri="{BB962C8B-B14F-4D97-AF65-F5344CB8AC3E}">
        <p14:creationId xmlns:p14="http://schemas.microsoft.com/office/powerpoint/2010/main" val="1363078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5785-A3F9-4C3F-A0C1-BAA95733A39B}"/>
              </a:ext>
            </a:extLst>
          </p:cNvPr>
          <p:cNvSpPr>
            <a:spLocks noGrp="1"/>
          </p:cNvSpPr>
          <p:nvPr>
            <p:ph type="title"/>
          </p:nvPr>
        </p:nvSpPr>
        <p:spPr/>
        <p:txBody>
          <a:bodyPr/>
          <a:lstStyle/>
          <a:p>
            <a:r>
              <a:rPr lang="en-US" dirty="0"/>
              <a:t>My Contact information</a:t>
            </a:r>
          </a:p>
        </p:txBody>
      </p:sp>
      <p:sp>
        <p:nvSpPr>
          <p:cNvPr id="3" name="Content Placeholder 2">
            <a:extLst>
              <a:ext uri="{FF2B5EF4-FFF2-40B4-BE49-F238E27FC236}">
                <a16:creationId xmlns:a16="http://schemas.microsoft.com/office/drawing/2014/main" id="{F329E656-1F16-4A9E-A356-D1A0B1C38AE1}"/>
              </a:ext>
            </a:extLst>
          </p:cNvPr>
          <p:cNvSpPr>
            <a:spLocks noGrp="1"/>
          </p:cNvSpPr>
          <p:nvPr>
            <p:ph idx="1"/>
          </p:nvPr>
        </p:nvSpPr>
        <p:spPr/>
        <p:txBody>
          <a:bodyPr>
            <a:normAutofit lnSpcReduction="10000"/>
          </a:bodyPr>
          <a:lstStyle/>
          <a:p>
            <a:r>
              <a:rPr lang="en-US" dirty="0"/>
              <a:t>Theodore Ragavas – Supervisor of Technology (Monmouth Regional High School)</a:t>
            </a:r>
          </a:p>
          <a:p>
            <a:r>
              <a:rPr lang="en-US" dirty="0"/>
              <a:t>Twitter: @</a:t>
            </a:r>
            <a:r>
              <a:rPr lang="en-US" dirty="0" err="1"/>
              <a:t>NJTechHour</a:t>
            </a:r>
            <a:endParaRPr lang="en-US" dirty="0"/>
          </a:p>
          <a:p>
            <a:r>
              <a:rPr lang="en-US" dirty="0"/>
              <a:t>LinkedIn: </a:t>
            </a:r>
            <a:r>
              <a:rPr lang="en-US" dirty="0">
                <a:hlinkClick r:id="rId2"/>
              </a:rPr>
              <a:t>https://www.linkedin.com/in/njtechhour/</a:t>
            </a:r>
            <a:endParaRPr lang="en-US" dirty="0"/>
          </a:p>
          <a:p>
            <a:r>
              <a:rPr lang="en-US" dirty="0"/>
              <a:t>Email: </a:t>
            </a:r>
            <a:r>
              <a:rPr lang="en-US" dirty="0">
                <a:hlinkClick r:id="rId3"/>
              </a:rPr>
              <a:t>tragavas@monmouthregional.net</a:t>
            </a:r>
            <a:endParaRPr lang="en-US" dirty="0"/>
          </a:p>
          <a:p>
            <a:r>
              <a:rPr lang="en-US" dirty="0"/>
              <a:t>Presentation </a:t>
            </a:r>
            <a:r>
              <a:rPr lang="en-US" dirty="0" err="1"/>
              <a:t>Link:</a:t>
            </a:r>
            <a:r>
              <a:rPr lang="en-US" dirty="0" err="1">
                <a:hlinkClick r:id="rId4"/>
              </a:rPr>
              <a:t>https</a:t>
            </a:r>
            <a:r>
              <a:rPr lang="en-US">
                <a:hlinkClick r:id="rId4"/>
              </a:rPr>
              <a:t>://www.monmouthregional.net/Page/1975</a:t>
            </a:r>
            <a:endParaRPr lang="en-US" dirty="0"/>
          </a:p>
          <a:p>
            <a:r>
              <a:rPr lang="en-US" dirty="0"/>
              <a:t>Request Demo Units (Please leave my name as referral): </a:t>
            </a:r>
            <a:r>
              <a:rPr lang="en-US" dirty="0">
                <a:hlinkClick r:id="rId5"/>
              </a:rPr>
              <a:t>https://www.screenbeam.com/expert-program/referral-form/</a:t>
            </a:r>
            <a:endParaRPr lang="en-US" dirty="0"/>
          </a:p>
          <a:p>
            <a:r>
              <a:rPr lang="en-US" dirty="0"/>
              <a:t>Feedback of presentation: </a:t>
            </a:r>
            <a:r>
              <a:rPr lang="en-US" dirty="0">
                <a:hlinkClick r:id="rId6"/>
              </a:rPr>
              <a:t>https://forms.office.com/FormsPro/Pages/DesignPage.aspx?fragment=FormId%3Df1044hKC9EqPOr7b9vyOZ0NzVn4AlFdAjNxNcUbD_mhUQU5QNE1KQk5YTVAzVlFRVFZBWjVXWVE0Sy4u%26Token%3D16c0616dad664e99abb4b40aec7870a8</a:t>
            </a:r>
            <a:endParaRPr lang="en-US" dirty="0"/>
          </a:p>
          <a:p>
            <a:endParaRPr lang="en-US" dirty="0"/>
          </a:p>
        </p:txBody>
      </p:sp>
    </p:spTree>
    <p:extLst>
      <p:ext uri="{BB962C8B-B14F-4D97-AF65-F5344CB8AC3E}">
        <p14:creationId xmlns:p14="http://schemas.microsoft.com/office/powerpoint/2010/main" val="4056922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A07B-E8FF-486A-B87D-5E24AE1AC6C8}"/>
              </a:ext>
            </a:extLst>
          </p:cNvPr>
          <p:cNvSpPr>
            <a:spLocks noGrp="1"/>
          </p:cNvSpPr>
          <p:nvPr>
            <p:ph type="title"/>
          </p:nvPr>
        </p:nvSpPr>
        <p:spPr>
          <a:xfrm>
            <a:off x="913795" y="218661"/>
            <a:ext cx="10353762" cy="970450"/>
          </a:xfrm>
        </p:spPr>
        <p:txBody>
          <a:bodyPr/>
          <a:lstStyle/>
          <a:p>
            <a:r>
              <a:rPr lang="en-US" dirty="0" err="1"/>
              <a:t>ScreenBeam</a:t>
            </a:r>
            <a:r>
              <a:rPr lang="en-US" dirty="0"/>
              <a:t> Info</a:t>
            </a:r>
          </a:p>
        </p:txBody>
      </p:sp>
      <p:sp>
        <p:nvSpPr>
          <p:cNvPr id="3" name="Content Placeholder 2">
            <a:extLst>
              <a:ext uri="{FF2B5EF4-FFF2-40B4-BE49-F238E27FC236}">
                <a16:creationId xmlns:a16="http://schemas.microsoft.com/office/drawing/2014/main" id="{0181A6CC-E8C0-400A-8575-698E5837A707}"/>
              </a:ext>
            </a:extLst>
          </p:cNvPr>
          <p:cNvSpPr>
            <a:spLocks noGrp="1"/>
          </p:cNvSpPr>
          <p:nvPr>
            <p:ph idx="1"/>
          </p:nvPr>
        </p:nvSpPr>
        <p:spPr>
          <a:xfrm>
            <a:off x="913795" y="1414397"/>
            <a:ext cx="10353762" cy="5224942"/>
          </a:xfrm>
        </p:spPr>
        <p:txBody>
          <a:bodyPr>
            <a:normAutofit fontScale="92500" lnSpcReduction="10000"/>
          </a:bodyPr>
          <a:lstStyle/>
          <a:p>
            <a:r>
              <a:rPr lang="en-US" dirty="0" err="1"/>
              <a:t>ScreenBeam</a:t>
            </a:r>
            <a:r>
              <a:rPr lang="en-US" dirty="0"/>
              <a:t> 960 Series - </a:t>
            </a:r>
            <a:r>
              <a:rPr lang="en-US" dirty="0">
                <a:hlinkClick r:id="rId2"/>
              </a:rPr>
              <a:t>https://www.screenbeam.com/products/screenbeam-960/</a:t>
            </a:r>
            <a:endParaRPr lang="en-US" dirty="0"/>
          </a:p>
          <a:p>
            <a:r>
              <a:rPr lang="en-US" dirty="0"/>
              <a:t>Classroom Commander Info: </a:t>
            </a:r>
            <a:r>
              <a:rPr lang="en-US" dirty="0">
                <a:hlinkClick r:id="rId3"/>
              </a:rPr>
              <a:t>https://www.screenbeam.com/products/screenbeam-classroom-commander/</a:t>
            </a:r>
            <a:endParaRPr lang="en-US" dirty="0"/>
          </a:p>
          <a:p>
            <a:r>
              <a:rPr lang="en-US" dirty="0"/>
              <a:t>Classroom Commander Guide (Firmware, tutorials &amp; FAQ): </a:t>
            </a:r>
            <a:r>
              <a:rPr lang="en-US" dirty="0">
                <a:hlinkClick r:id="rId4"/>
              </a:rPr>
              <a:t>https://screenbeam.zendesk.com/hc/en-us/categories/360001017892</a:t>
            </a:r>
            <a:endParaRPr lang="en-US" dirty="0"/>
          </a:p>
          <a:p>
            <a:r>
              <a:rPr lang="en-US" dirty="0"/>
              <a:t>Central Management Service Guide: </a:t>
            </a:r>
            <a:r>
              <a:rPr lang="en-US" dirty="0">
                <a:hlinkClick r:id="rId5"/>
              </a:rPr>
              <a:t>https://screenbeam.zendesk.com/hc/en-us/categories/360001017912-Central-Management-System-CMS-</a:t>
            </a:r>
            <a:endParaRPr lang="en-US" dirty="0"/>
          </a:p>
          <a:p>
            <a:r>
              <a:rPr lang="en-US" dirty="0"/>
              <a:t>Classroom Commander Activation app: </a:t>
            </a:r>
            <a:r>
              <a:rPr lang="en-US" dirty="0">
                <a:hlinkClick r:id="rId6"/>
              </a:rPr>
              <a:t>https://screenbeam.zendesk.com/hc/en-us/articles/360017691091-Classroom-Commander-License-Activation-Utility</a:t>
            </a:r>
            <a:endParaRPr lang="en-US" dirty="0"/>
          </a:p>
          <a:p>
            <a:r>
              <a:rPr lang="en-US" dirty="0"/>
              <a:t>Classroom Commander Teacher App (Windows): </a:t>
            </a:r>
            <a:r>
              <a:rPr lang="en-US" dirty="0">
                <a:hlinkClick r:id="rId7"/>
              </a:rPr>
              <a:t>https://www.microsoft.com/en-us/p/classroom-commander-teacher/9nq7xxhfw0vd?activetab=pivot:overviewtab</a:t>
            </a:r>
            <a:endParaRPr lang="en-US" dirty="0"/>
          </a:p>
          <a:p>
            <a:r>
              <a:rPr lang="en-US" dirty="0"/>
              <a:t>Classroom Commander Student App (Windows): </a:t>
            </a:r>
            <a:r>
              <a:rPr lang="en-US" dirty="0">
                <a:hlinkClick r:id="rId8"/>
              </a:rPr>
              <a:t>https://www.microsoft.com/en-us/p/classroom-commander-student/9n16cvzvw7zd?activetab=pivot:overviewtab</a:t>
            </a:r>
            <a:endParaRPr lang="en-US" dirty="0"/>
          </a:p>
          <a:p>
            <a:r>
              <a:rPr lang="en-US" dirty="0"/>
              <a:t>Download for PDQ or Group Policy: </a:t>
            </a:r>
            <a:r>
              <a:rPr lang="en-US" dirty="0">
                <a:hlinkClick r:id="rId9"/>
              </a:rPr>
              <a:t>https://screenbeam.zendesk.com/hc/en-us/articles/360017419032-Classroom-Commander-App</a:t>
            </a:r>
            <a:endParaRPr lang="en-US" dirty="0"/>
          </a:p>
          <a:p>
            <a:pPr marL="36900" indent="0">
              <a:buNone/>
            </a:pPr>
            <a:endParaRPr lang="en-US" dirty="0"/>
          </a:p>
        </p:txBody>
      </p:sp>
    </p:spTree>
    <p:extLst>
      <p:ext uri="{BB962C8B-B14F-4D97-AF65-F5344CB8AC3E}">
        <p14:creationId xmlns:p14="http://schemas.microsoft.com/office/powerpoint/2010/main" val="1236515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6FF42-70E3-4A7F-B5D8-2928FCB71A74}"/>
              </a:ext>
            </a:extLst>
          </p:cNvPr>
          <p:cNvSpPr>
            <a:spLocks noGrp="1"/>
          </p:cNvSpPr>
          <p:nvPr>
            <p:ph type="ctrTitle"/>
          </p:nvPr>
        </p:nvSpPr>
        <p:spPr>
          <a:xfrm>
            <a:off x="6062509" y="120524"/>
            <a:ext cx="6129491" cy="2229040"/>
          </a:xfrm>
        </p:spPr>
        <p:txBody>
          <a:bodyPr vert="horz" lIns="91440" tIns="45720" rIns="91440" bIns="45720" rtlCol="0" anchor="t">
            <a:normAutofit fontScale="90000"/>
          </a:bodyPr>
          <a:lstStyle/>
          <a:p>
            <a:pPr algn="l"/>
            <a:r>
              <a:rPr lang="en-US" sz="4400" dirty="0">
                <a:solidFill>
                  <a:schemeClr val="tx1"/>
                </a:solidFill>
              </a:rPr>
              <a:t>Best Practices for District-wide Wireless Display Deployment - </a:t>
            </a:r>
            <a:br>
              <a:rPr lang="en-US" sz="4400" dirty="0">
                <a:solidFill>
                  <a:schemeClr val="tx1"/>
                </a:solidFill>
              </a:rPr>
            </a:br>
            <a:r>
              <a:rPr lang="en-US" sz="4400" dirty="0">
                <a:solidFill>
                  <a:schemeClr val="tx1"/>
                </a:solidFill>
              </a:rPr>
              <a:t>MRHS Story</a:t>
            </a:r>
          </a:p>
        </p:txBody>
      </p:sp>
      <p:sp>
        <p:nvSpPr>
          <p:cNvPr id="5" name="Subtitle 4">
            <a:extLst>
              <a:ext uri="{FF2B5EF4-FFF2-40B4-BE49-F238E27FC236}">
                <a16:creationId xmlns:a16="http://schemas.microsoft.com/office/drawing/2014/main" id="{F40A11AA-C85D-4AF4-92B2-0F4E36F4EC91}"/>
              </a:ext>
            </a:extLst>
          </p:cNvPr>
          <p:cNvSpPr>
            <a:spLocks noGrp="1"/>
          </p:cNvSpPr>
          <p:nvPr>
            <p:ph type="subTitle" idx="1"/>
          </p:nvPr>
        </p:nvSpPr>
        <p:spPr>
          <a:xfrm>
            <a:off x="6096000" y="5931038"/>
            <a:ext cx="4805691" cy="838831"/>
          </a:xfrm>
        </p:spPr>
        <p:txBody>
          <a:bodyPr vert="horz" lIns="91440" tIns="45720" rIns="91440" bIns="45720" rtlCol="0" anchor="b">
            <a:normAutofit fontScale="85000" lnSpcReduction="10000"/>
          </a:bodyPr>
          <a:lstStyle/>
          <a:p>
            <a:pPr algn="l">
              <a:lnSpc>
                <a:spcPct val="90000"/>
              </a:lnSpc>
              <a:spcBef>
                <a:spcPts val="1000"/>
              </a:spcBef>
            </a:pPr>
            <a:r>
              <a:rPr lang="en-US" sz="1800" dirty="0">
                <a:solidFill>
                  <a:schemeClr val="tx1"/>
                </a:solidFill>
                <a:cs typeface="+mn-cs"/>
              </a:rPr>
              <a:t>Theodore H. Ragavas</a:t>
            </a:r>
          </a:p>
          <a:p>
            <a:pPr algn="l">
              <a:lnSpc>
                <a:spcPct val="90000"/>
              </a:lnSpc>
              <a:spcBef>
                <a:spcPts val="1000"/>
              </a:spcBef>
            </a:pPr>
            <a:r>
              <a:rPr lang="en-US" sz="1800" dirty="0">
                <a:solidFill>
                  <a:schemeClr val="tx1"/>
                </a:solidFill>
                <a:cs typeface="+mn-cs"/>
              </a:rPr>
              <a:t>Microsoft K-12 Education Transformation Leader</a:t>
            </a:r>
          </a:p>
        </p:txBody>
      </p:sp>
      <p:pic>
        <p:nvPicPr>
          <p:cNvPr id="8" name="Picture 7">
            <a:extLst>
              <a:ext uri="{FF2B5EF4-FFF2-40B4-BE49-F238E27FC236}">
                <a16:creationId xmlns:a16="http://schemas.microsoft.com/office/drawing/2014/main" id="{B8250A73-9310-4E48-BD23-C74E1F5EACB2}"/>
              </a:ext>
            </a:extLst>
          </p:cNvPr>
          <p:cNvPicPr>
            <a:picLocks noChangeAspect="1"/>
          </p:cNvPicPr>
          <p:nvPr/>
        </p:nvPicPr>
        <p:blipFill rotWithShape="1">
          <a:blip r:embed="rId2">
            <a:alphaModFix/>
          </a:blip>
          <a:srcRect l="10572" r="120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0" name="Picture 9">
            <a:extLst>
              <a:ext uri="{FF2B5EF4-FFF2-40B4-BE49-F238E27FC236}">
                <a16:creationId xmlns:a16="http://schemas.microsoft.com/office/drawing/2014/main" id="{51C135CB-E39A-4835-8A33-0E0D743BAD7E}"/>
              </a:ext>
            </a:extLst>
          </p:cNvPr>
          <p:cNvPicPr>
            <a:picLocks noChangeAspect="1"/>
          </p:cNvPicPr>
          <p:nvPr/>
        </p:nvPicPr>
        <p:blipFill>
          <a:blip r:embed="rId3"/>
          <a:stretch>
            <a:fillRect/>
          </a:stretch>
        </p:blipFill>
        <p:spPr>
          <a:xfrm>
            <a:off x="10509814" y="4786030"/>
            <a:ext cx="1204554" cy="1204554"/>
          </a:xfrm>
          <a:prstGeom prst="rect">
            <a:avLst/>
          </a:prstGeom>
        </p:spPr>
      </p:pic>
      <p:pic>
        <p:nvPicPr>
          <p:cNvPr id="12" name="Picture 11">
            <a:extLst>
              <a:ext uri="{FF2B5EF4-FFF2-40B4-BE49-F238E27FC236}">
                <a16:creationId xmlns:a16="http://schemas.microsoft.com/office/drawing/2014/main" id="{597057E1-A5C5-435E-AE49-F28F3E2DC5AA}"/>
              </a:ext>
            </a:extLst>
          </p:cNvPr>
          <p:cNvPicPr>
            <a:picLocks noChangeAspect="1"/>
          </p:cNvPicPr>
          <p:nvPr/>
        </p:nvPicPr>
        <p:blipFill>
          <a:blip r:embed="rId4"/>
          <a:stretch>
            <a:fillRect/>
          </a:stretch>
        </p:blipFill>
        <p:spPr>
          <a:xfrm>
            <a:off x="6280336" y="4777255"/>
            <a:ext cx="944887" cy="1103011"/>
          </a:xfrm>
          <a:prstGeom prst="rect">
            <a:avLst/>
          </a:prstGeom>
        </p:spPr>
      </p:pic>
      <p:pic>
        <p:nvPicPr>
          <p:cNvPr id="16" name="Picture 15">
            <a:extLst>
              <a:ext uri="{FF2B5EF4-FFF2-40B4-BE49-F238E27FC236}">
                <a16:creationId xmlns:a16="http://schemas.microsoft.com/office/drawing/2014/main" id="{351773DB-7296-458C-AC53-95962B23BAF4}"/>
              </a:ext>
            </a:extLst>
          </p:cNvPr>
          <p:cNvPicPr>
            <a:picLocks noChangeAspect="1"/>
          </p:cNvPicPr>
          <p:nvPr/>
        </p:nvPicPr>
        <p:blipFill>
          <a:blip r:embed="rId5"/>
          <a:stretch>
            <a:fillRect/>
          </a:stretch>
        </p:blipFill>
        <p:spPr>
          <a:xfrm>
            <a:off x="8583275" y="4811768"/>
            <a:ext cx="1028037" cy="1178816"/>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53452022-7527-420E-BF03-AD9F43347118}"/>
              </a:ext>
            </a:extLst>
          </p:cNvPr>
          <p:cNvPicPr>
            <a:picLocks noChangeAspect="1"/>
          </p:cNvPicPr>
          <p:nvPr/>
        </p:nvPicPr>
        <p:blipFill>
          <a:blip r:embed="rId6"/>
          <a:stretch>
            <a:fillRect/>
          </a:stretch>
        </p:blipFill>
        <p:spPr>
          <a:xfrm>
            <a:off x="7329664" y="3218929"/>
            <a:ext cx="1253611" cy="1337185"/>
          </a:xfrm>
          <a:prstGeom prst="rect">
            <a:avLst/>
          </a:prstGeom>
        </p:spPr>
      </p:pic>
      <p:pic>
        <p:nvPicPr>
          <p:cNvPr id="7" name="Picture 6">
            <a:extLst>
              <a:ext uri="{FF2B5EF4-FFF2-40B4-BE49-F238E27FC236}">
                <a16:creationId xmlns:a16="http://schemas.microsoft.com/office/drawing/2014/main" id="{C3E75740-D9D1-4BF5-A694-B3D3A277ED87}"/>
              </a:ext>
            </a:extLst>
          </p:cNvPr>
          <p:cNvPicPr>
            <a:picLocks noChangeAspect="1"/>
          </p:cNvPicPr>
          <p:nvPr/>
        </p:nvPicPr>
        <p:blipFill>
          <a:blip r:embed="rId7"/>
          <a:stretch>
            <a:fillRect/>
          </a:stretch>
        </p:blipFill>
        <p:spPr>
          <a:xfrm>
            <a:off x="9305259" y="3216980"/>
            <a:ext cx="1204555" cy="1303912"/>
          </a:xfrm>
          <a:prstGeom prst="rect">
            <a:avLst/>
          </a:prstGeom>
        </p:spPr>
      </p:pic>
    </p:spTree>
    <p:extLst>
      <p:ext uri="{BB962C8B-B14F-4D97-AF65-F5344CB8AC3E}">
        <p14:creationId xmlns:p14="http://schemas.microsoft.com/office/powerpoint/2010/main" val="210404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normAutofit fontScale="90000"/>
          </a:bodyPr>
          <a:lstStyle/>
          <a:p>
            <a:r>
              <a:rPr lang="en-US" dirty="0"/>
              <a:t>Monmouth Regional High School – Tinton Falls, NJ</a:t>
            </a:r>
          </a:p>
        </p:txBody>
      </p:sp>
      <p:sp>
        <p:nvSpPr>
          <p:cNvPr id="2" name="Content Placeholder 1">
            <a:extLst>
              <a:ext uri="{FF2B5EF4-FFF2-40B4-BE49-F238E27FC236}">
                <a16:creationId xmlns:a16="http://schemas.microsoft.com/office/drawing/2014/main" id="{018AF5D1-7773-4EF7-9688-338710F6666C}"/>
              </a:ext>
            </a:extLst>
          </p:cNvPr>
          <p:cNvSpPr>
            <a:spLocks noGrp="1"/>
          </p:cNvSpPr>
          <p:nvPr>
            <p:ph idx="1"/>
          </p:nvPr>
        </p:nvSpPr>
        <p:spPr/>
        <p:txBody>
          <a:bodyPr/>
          <a:lstStyle/>
          <a:p>
            <a:r>
              <a:rPr lang="en-US" dirty="0">
                <a:latin typeface="Britannic Bold" panose="020B0903060703020204" pitchFamily="34" charset="0"/>
              </a:rPr>
              <a:t>Grades 9 – 12</a:t>
            </a:r>
          </a:p>
          <a:p>
            <a:r>
              <a:rPr lang="en-US" dirty="0">
                <a:latin typeface="Britannic Bold" panose="020B0903060703020204" pitchFamily="34" charset="0"/>
              </a:rPr>
              <a:t>Regional High School ( 3 towns feeding into high school)</a:t>
            </a:r>
          </a:p>
          <a:p>
            <a:r>
              <a:rPr lang="en-US" dirty="0">
                <a:latin typeface="Britannic Bold" panose="020B0903060703020204" pitchFamily="34" charset="0"/>
              </a:rPr>
              <a:t>Approximately 1000 students</a:t>
            </a:r>
          </a:p>
          <a:p>
            <a:r>
              <a:rPr lang="en-US" dirty="0">
                <a:latin typeface="Britannic Bold" panose="020B0903060703020204" pitchFamily="34" charset="0"/>
              </a:rPr>
              <a:t>3 Technology Staff </a:t>
            </a:r>
          </a:p>
          <a:p>
            <a:r>
              <a:rPr lang="en-US" dirty="0">
                <a:latin typeface="Britannic Bold" panose="020B0903060703020204" pitchFamily="34" charset="0"/>
              </a:rPr>
              <a:t>Over 1200 devices Chrome / PC / </a:t>
            </a:r>
            <a:r>
              <a:rPr lang="en-US" dirty="0" err="1">
                <a:latin typeface="Britannic Bold" panose="020B0903060703020204" pitchFamily="34" charset="0"/>
              </a:rPr>
              <a:t>Ipad</a:t>
            </a:r>
            <a:endParaRPr lang="en-US" dirty="0">
              <a:latin typeface="Britannic Bold" panose="020B0903060703020204" pitchFamily="34" charset="0"/>
            </a:endParaRPr>
          </a:p>
          <a:p>
            <a:endParaRPr lang="en-US" dirty="0"/>
          </a:p>
        </p:txBody>
      </p:sp>
    </p:spTree>
    <p:extLst>
      <p:ext uri="{BB962C8B-B14F-4D97-AF65-F5344CB8AC3E}">
        <p14:creationId xmlns:p14="http://schemas.microsoft.com/office/powerpoint/2010/main" val="59582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F122-EAB5-43FA-9D72-9DE4B407576F}"/>
              </a:ext>
            </a:extLst>
          </p:cNvPr>
          <p:cNvSpPr>
            <a:spLocks noGrp="1"/>
          </p:cNvSpPr>
          <p:nvPr>
            <p:ph type="title"/>
          </p:nvPr>
        </p:nvSpPr>
        <p:spPr/>
        <p:txBody>
          <a:bodyPr/>
          <a:lstStyle/>
          <a:p>
            <a:r>
              <a:rPr lang="en-US" dirty="0"/>
              <a:t>Problem: Teaching from the front of the room</a:t>
            </a:r>
          </a:p>
        </p:txBody>
      </p:sp>
      <p:sp>
        <p:nvSpPr>
          <p:cNvPr id="3" name="Content Placeholder 2">
            <a:extLst>
              <a:ext uri="{FF2B5EF4-FFF2-40B4-BE49-F238E27FC236}">
                <a16:creationId xmlns:a16="http://schemas.microsoft.com/office/drawing/2014/main" id="{09C21F20-B7AD-4A1D-90EE-98DC0FFA17A1}"/>
              </a:ext>
            </a:extLst>
          </p:cNvPr>
          <p:cNvSpPr>
            <a:spLocks noGrp="1"/>
          </p:cNvSpPr>
          <p:nvPr>
            <p:ph sz="half" idx="1"/>
          </p:nvPr>
        </p:nvSpPr>
        <p:spPr/>
        <p:txBody>
          <a:bodyPr>
            <a:normAutofit fontScale="92500" lnSpcReduction="10000"/>
          </a:bodyPr>
          <a:lstStyle/>
          <a:p>
            <a:r>
              <a:rPr lang="en-US" sz="2400" dirty="0">
                <a:latin typeface="Britannic Bold" panose="020B0903060703020204" pitchFamily="34" charset="0"/>
              </a:rPr>
              <a:t>Teaching from the front of the classroom</a:t>
            </a:r>
          </a:p>
          <a:p>
            <a:r>
              <a:rPr lang="en-US" sz="2400" dirty="0">
                <a:latin typeface="Britannic Bold" panose="020B0903060703020204" pitchFamily="34" charset="0"/>
              </a:rPr>
              <a:t>How do you change this style?</a:t>
            </a:r>
          </a:p>
          <a:p>
            <a:r>
              <a:rPr lang="en-US" sz="2400" dirty="0">
                <a:latin typeface="Britannic Bold" panose="020B0903060703020204" pitchFamily="34" charset="0"/>
              </a:rPr>
              <a:t>How do you incorporate new technology to support this change?</a:t>
            </a:r>
          </a:p>
          <a:p>
            <a:r>
              <a:rPr lang="en-US" sz="2400" dirty="0">
                <a:latin typeface="Britannic Bold" panose="020B0903060703020204" pitchFamily="34" charset="0"/>
              </a:rPr>
              <a:t>How do you become more accessible to student needs ?</a:t>
            </a:r>
          </a:p>
          <a:p>
            <a:r>
              <a:rPr lang="en-US" sz="2400" dirty="0">
                <a:latin typeface="Britannic Bold" panose="020B0903060703020204" pitchFamily="34" charset="0"/>
              </a:rPr>
              <a:t>How do you monitor student devices without buying classroom management software (</a:t>
            </a:r>
            <a:r>
              <a:rPr lang="en-US" sz="2400" dirty="0" err="1">
                <a:latin typeface="Britannic Bold" panose="020B0903060703020204" pitchFamily="34" charset="0"/>
              </a:rPr>
              <a:t>LanDesk</a:t>
            </a:r>
            <a:r>
              <a:rPr lang="en-US" sz="2400" dirty="0">
                <a:latin typeface="Britannic Bold" panose="020B0903060703020204" pitchFamily="34" charset="0"/>
              </a:rPr>
              <a:t>, </a:t>
            </a:r>
            <a:r>
              <a:rPr lang="en-US" sz="2400" dirty="0" err="1">
                <a:latin typeface="Britannic Bold" panose="020B0903060703020204" pitchFamily="34" charset="0"/>
              </a:rPr>
              <a:t>Impero</a:t>
            </a:r>
            <a:r>
              <a:rPr lang="en-US" sz="2400" dirty="0">
                <a:latin typeface="Britannic Bold" panose="020B0903060703020204" pitchFamily="34" charset="0"/>
              </a:rPr>
              <a:t> etc..)</a:t>
            </a:r>
          </a:p>
        </p:txBody>
      </p:sp>
      <p:pic>
        <p:nvPicPr>
          <p:cNvPr id="7" name="Content Placeholder 6" descr="A picture containing wall&#10;&#10;Description generated with very high confidence">
            <a:extLst>
              <a:ext uri="{FF2B5EF4-FFF2-40B4-BE49-F238E27FC236}">
                <a16:creationId xmlns:a16="http://schemas.microsoft.com/office/drawing/2014/main" id="{05969F00-3E4F-4C6C-BB61-912FA60DA29E}"/>
              </a:ext>
            </a:extLst>
          </p:cNvPr>
          <p:cNvPicPr>
            <a:picLocks noGrp="1" noChangeAspect="1"/>
          </p:cNvPicPr>
          <p:nvPr>
            <p:ph sz="half" idx="2"/>
          </p:nvPr>
        </p:nvPicPr>
        <p:blipFill>
          <a:blip r:embed="rId2"/>
          <a:stretch>
            <a:fillRect/>
          </a:stretch>
        </p:blipFill>
        <p:spPr>
          <a:xfrm>
            <a:off x="6172200" y="1488281"/>
            <a:ext cx="5181600" cy="3886200"/>
          </a:xfrm>
        </p:spPr>
      </p:pic>
      <p:sp>
        <p:nvSpPr>
          <p:cNvPr id="8" name="TextBox 7">
            <a:extLst>
              <a:ext uri="{FF2B5EF4-FFF2-40B4-BE49-F238E27FC236}">
                <a16:creationId xmlns:a16="http://schemas.microsoft.com/office/drawing/2014/main" id="{0FBA9FA2-EF34-46C3-9E4E-F1E2A5A77712}"/>
              </a:ext>
            </a:extLst>
          </p:cNvPr>
          <p:cNvSpPr txBox="1"/>
          <p:nvPr/>
        </p:nvSpPr>
        <p:spPr>
          <a:xfrm>
            <a:off x="6172200" y="5598942"/>
            <a:ext cx="5396948" cy="276999"/>
          </a:xfrm>
          <a:prstGeom prst="rect">
            <a:avLst/>
          </a:prstGeom>
          <a:noFill/>
        </p:spPr>
        <p:txBody>
          <a:bodyPr wrap="square" rtlCol="0">
            <a:spAutoFit/>
          </a:bodyPr>
          <a:lstStyle/>
          <a:p>
            <a:r>
              <a:rPr lang="en-US" sz="1200" dirty="0">
                <a:hlinkClick r:id="rId3"/>
              </a:rPr>
              <a:t>https://education.fcps.org/trt/content/5-ways-use-activinspire-secondary-math</a:t>
            </a:r>
            <a:endParaRPr lang="en-US" sz="1200" dirty="0"/>
          </a:p>
        </p:txBody>
      </p:sp>
    </p:spTree>
    <p:extLst>
      <p:ext uri="{BB962C8B-B14F-4D97-AF65-F5344CB8AC3E}">
        <p14:creationId xmlns:p14="http://schemas.microsoft.com/office/powerpoint/2010/main" val="160126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EF4C-FEA0-473C-B8F1-5615944879F7}"/>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a:solidFill>
                  <a:schemeClr val="tx1"/>
                </a:solidFill>
              </a:rPr>
              <a:t>How we got started</a:t>
            </a:r>
          </a:p>
        </p:txBody>
      </p:sp>
      <p:sp>
        <p:nvSpPr>
          <p:cNvPr id="8" name="Content Placeholder 7">
            <a:extLst>
              <a:ext uri="{FF2B5EF4-FFF2-40B4-BE49-F238E27FC236}">
                <a16:creationId xmlns:a16="http://schemas.microsoft.com/office/drawing/2014/main" id="{7ECA8946-FC8D-4E88-B09A-01DCFE7207EA}"/>
              </a:ext>
            </a:extLst>
          </p:cNvPr>
          <p:cNvSpPr>
            <a:spLocks noGrp="1"/>
          </p:cNvSpPr>
          <p:nvPr>
            <p:ph sz="half" idx="1"/>
          </p:nvPr>
        </p:nvSpPr>
        <p:spPr>
          <a:xfrm>
            <a:off x="655321" y="2575034"/>
            <a:ext cx="5120113" cy="3462228"/>
          </a:xfrm>
        </p:spPr>
        <p:txBody>
          <a:bodyPr vert="horz" lIns="91440" tIns="45720" rIns="91440" bIns="45720" rtlCol="0">
            <a:normAutofit/>
          </a:bodyPr>
          <a:lstStyle/>
          <a:p>
            <a:r>
              <a:rPr lang="en-US" sz="2400" dirty="0">
                <a:solidFill>
                  <a:schemeClr val="tx1"/>
                </a:solidFill>
                <a:latin typeface="Britannic Bold" panose="020B0903060703020204" pitchFamily="34" charset="0"/>
              </a:rPr>
              <a:t>Vendor give-a-way with no support</a:t>
            </a:r>
          </a:p>
          <a:p>
            <a:r>
              <a:rPr lang="en-US" sz="2400" dirty="0">
                <a:solidFill>
                  <a:schemeClr val="tx1"/>
                </a:solidFill>
                <a:latin typeface="Britannic Bold" panose="020B0903060703020204" pitchFamily="34" charset="0"/>
              </a:rPr>
              <a:t>Self taught</a:t>
            </a:r>
          </a:p>
          <a:p>
            <a:r>
              <a:rPr lang="en-US" sz="2400" dirty="0">
                <a:solidFill>
                  <a:schemeClr val="tx1"/>
                </a:solidFill>
                <a:latin typeface="Britannic Bold" panose="020B0903060703020204" pitchFamily="34" charset="0"/>
              </a:rPr>
              <a:t>Started with </a:t>
            </a:r>
            <a:r>
              <a:rPr lang="en-US" sz="2400" dirty="0" err="1">
                <a:solidFill>
                  <a:schemeClr val="tx1"/>
                </a:solidFill>
                <a:latin typeface="Britannic Bold" panose="020B0903060703020204" pitchFamily="34" charset="0"/>
              </a:rPr>
              <a:t>WiDi</a:t>
            </a:r>
            <a:r>
              <a:rPr lang="en-US" sz="2400" dirty="0">
                <a:solidFill>
                  <a:schemeClr val="tx1"/>
                </a:solidFill>
                <a:latin typeface="Britannic Bold" panose="020B0903060703020204" pitchFamily="34" charset="0"/>
              </a:rPr>
              <a:t> </a:t>
            </a:r>
            <a:r>
              <a:rPr lang="en-US" sz="2400">
                <a:solidFill>
                  <a:schemeClr val="tx1"/>
                </a:solidFill>
                <a:latin typeface="Britannic Bold" panose="020B0903060703020204" pitchFamily="34" charset="0"/>
              </a:rPr>
              <a:t>with Microsoft Windows 10</a:t>
            </a:r>
          </a:p>
          <a:p>
            <a:endParaRPr lang="en-US" sz="2400" dirty="0">
              <a:solidFill>
                <a:schemeClr val="tx1"/>
              </a:solidFill>
              <a:latin typeface="Britannic Bold" panose="020B0903060703020204" pitchFamily="34" charset="0"/>
            </a:endParaRPr>
          </a:p>
        </p:txBody>
      </p:sp>
      <p:pic>
        <p:nvPicPr>
          <p:cNvPr id="11" name="Content Placeholder 10" descr="A close up of a device&#10;&#10;Description generated with high confidence">
            <a:extLst>
              <a:ext uri="{FF2B5EF4-FFF2-40B4-BE49-F238E27FC236}">
                <a16:creationId xmlns:a16="http://schemas.microsoft.com/office/drawing/2014/main" id="{E2078230-069A-4B61-9DFF-63798C4028BF}"/>
              </a:ext>
            </a:extLst>
          </p:cNvPr>
          <p:cNvPicPr>
            <a:picLocks noGrp="1" noChangeAspect="1"/>
          </p:cNvPicPr>
          <p:nvPr>
            <p:ph sz="half" idx="2"/>
          </p:nvPr>
        </p:nvPicPr>
        <p:blipFill rotWithShape="1">
          <a:blip r:embed="rId2"/>
          <a:srcRect l="9258" r="2170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8837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1E50-4658-406A-8DA7-8C2C78F62989}"/>
              </a:ext>
            </a:extLst>
          </p:cNvPr>
          <p:cNvSpPr>
            <a:spLocks noGrp="1"/>
          </p:cNvSpPr>
          <p:nvPr>
            <p:ph type="title"/>
          </p:nvPr>
        </p:nvSpPr>
        <p:spPr>
          <a:xfrm>
            <a:off x="5146160" y="609600"/>
            <a:ext cx="5978072" cy="970450"/>
          </a:xfrm>
        </p:spPr>
        <p:txBody>
          <a:bodyPr>
            <a:normAutofit/>
          </a:bodyPr>
          <a:lstStyle/>
          <a:p>
            <a:r>
              <a:rPr lang="en-US" dirty="0"/>
              <a:t>3 port USB Hub</a:t>
            </a:r>
          </a:p>
        </p:txBody>
      </p:sp>
      <p:pic>
        <p:nvPicPr>
          <p:cNvPr id="15" name="Picture 14">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7" name="Picture 6" descr="A close up of a box&#10;&#10;Description generated with high confidence">
            <a:extLst>
              <a:ext uri="{FF2B5EF4-FFF2-40B4-BE49-F238E27FC236}">
                <a16:creationId xmlns:a16="http://schemas.microsoft.com/office/drawing/2014/main" id="{40402808-06B2-453A-A952-6AC6D42939AB}"/>
              </a:ext>
            </a:extLst>
          </p:cNvPr>
          <p:cNvPicPr>
            <a:picLocks noChangeAspect="1"/>
          </p:cNvPicPr>
          <p:nvPr/>
        </p:nvPicPr>
        <p:blipFill rotWithShape="1">
          <a:blip r:embed="rId4">
            <a:extLst>
              <a:ext uri="{28A0092B-C50C-407E-A947-70E740481C1C}">
                <a14:useLocalDpi xmlns:a14="http://schemas.microsoft.com/office/drawing/2010/main" val="0"/>
              </a:ext>
            </a:extLst>
          </a:blip>
          <a:srcRect l="1583" r="4" b="4"/>
          <a:stretch/>
        </p:blipFill>
        <p:spPr>
          <a:xfrm>
            <a:off x="643339" y="643464"/>
            <a:ext cx="3551912" cy="2706796"/>
          </a:xfrm>
          <a:prstGeom prst="rect">
            <a:avLst/>
          </a:prstGeom>
        </p:spPr>
      </p:pic>
      <p:pic>
        <p:nvPicPr>
          <p:cNvPr id="10" name="Content Placeholder 4" descr="A close up of a device&#10;&#10;Description generated with very high confidence">
            <a:extLst>
              <a:ext uri="{FF2B5EF4-FFF2-40B4-BE49-F238E27FC236}">
                <a16:creationId xmlns:a16="http://schemas.microsoft.com/office/drawing/2014/main" id="{05CFC66A-D54A-4DAD-9D86-68FB5C2576F1}"/>
              </a:ext>
            </a:extLst>
          </p:cNvPr>
          <p:cNvPicPr>
            <a:picLocks noChangeAspect="1"/>
          </p:cNvPicPr>
          <p:nvPr/>
        </p:nvPicPr>
        <p:blipFill rotWithShape="1">
          <a:blip r:embed="rId5">
            <a:extLst>
              <a:ext uri="{28A0092B-C50C-407E-A947-70E740481C1C}">
                <a14:useLocalDpi xmlns:a14="http://schemas.microsoft.com/office/drawing/2010/main" val="0"/>
              </a:ext>
            </a:extLst>
          </a:blip>
          <a:srcRect l="1583" r="4" b="4"/>
          <a:stretch/>
        </p:blipFill>
        <p:spPr>
          <a:xfrm>
            <a:off x="643339" y="3511127"/>
            <a:ext cx="3551912" cy="2706794"/>
          </a:xfrm>
          <a:prstGeom prst="rect">
            <a:avLst/>
          </a:prstGeom>
        </p:spPr>
      </p:pic>
      <p:sp>
        <p:nvSpPr>
          <p:cNvPr id="12" name="Content Placeholder 11">
            <a:extLst>
              <a:ext uri="{FF2B5EF4-FFF2-40B4-BE49-F238E27FC236}">
                <a16:creationId xmlns:a16="http://schemas.microsoft.com/office/drawing/2014/main" id="{D02431C4-6609-4E65-937F-8356E2C96F54}"/>
              </a:ext>
            </a:extLst>
          </p:cNvPr>
          <p:cNvSpPr>
            <a:spLocks noGrp="1"/>
          </p:cNvSpPr>
          <p:nvPr>
            <p:ph idx="1"/>
          </p:nvPr>
        </p:nvSpPr>
        <p:spPr>
          <a:xfrm>
            <a:off x="5146160" y="1828801"/>
            <a:ext cx="5978072" cy="3866048"/>
          </a:xfrm>
        </p:spPr>
        <p:txBody>
          <a:bodyPr anchor="ctr">
            <a:normAutofit/>
          </a:bodyPr>
          <a:lstStyle/>
          <a:p>
            <a:pPr>
              <a:buClr>
                <a:srgbClr val="D4A978"/>
              </a:buClr>
            </a:pPr>
            <a:r>
              <a:rPr lang="en-US" dirty="0"/>
              <a:t>3 USB ports available</a:t>
            </a:r>
          </a:p>
          <a:p>
            <a:pPr>
              <a:buClr>
                <a:srgbClr val="D4A978"/>
              </a:buClr>
            </a:pPr>
            <a:r>
              <a:rPr lang="en-US" dirty="0"/>
              <a:t>1 Used for USB CMS Wireless adapter </a:t>
            </a:r>
          </a:p>
          <a:p>
            <a:pPr>
              <a:buClr>
                <a:srgbClr val="D4A978"/>
              </a:buClr>
            </a:pPr>
            <a:r>
              <a:rPr lang="en-US" dirty="0"/>
              <a:t>2 used for USB cable for Interactive Panel/Projector</a:t>
            </a:r>
          </a:p>
        </p:txBody>
      </p:sp>
    </p:spTree>
    <p:extLst>
      <p:ext uri="{BB962C8B-B14F-4D97-AF65-F5344CB8AC3E}">
        <p14:creationId xmlns:p14="http://schemas.microsoft.com/office/powerpoint/2010/main" val="2638733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26C985-7A94-4227-818C-A6CB6029C028}"/>
              </a:ext>
            </a:extLst>
          </p:cNvPr>
          <p:cNvSpPr>
            <a:spLocks noGrp="1"/>
          </p:cNvSpPr>
          <p:nvPr>
            <p:ph type="title"/>
          </p:nvPr>
        </p:nvSpPr>
        <p:spPr>
          <a:xfrm>
            <a:off x="3878403" y="534701"/>
            <a:ext cx="4435193" cy="663047"/>
          </a:xfrm>
        </p:spPr>
        <p:txBody>
          <a:bodyPr anchor="b">
            <a:noAutofit/>
          </a:bodyPr>
          <a:lstStyle/>
          <a:p>
            <a:pPr algn="l"/>
            <a:r>
              <a:rPr lang="en-US" sz="3600" dirty="0">
                <a:ln>
                  <a:solidFill>
                    <a:srgbClr val="404040">
                      <a:alpha val="10000"/>
                    </a:srgbClr>
                  </a:solidFill>
                </a:ln>
                <a:solidFill>
                  <a:srgbClr val="DADADA"/>
                </a:solidFill>
              </a:rPr>
              <a:t>Where we are now!</a:t>
            </a:r>
          </a:p>
        </p:txBody>
      </p:sp>
      <p:sp>
        <p:nvSpPr>
          <p:cNvPr id="14" name="Content Placeholder 13">
            <a:extLst>
              <a:ext uri="{FF2B5EF4-FFF2-40B4-BE49-F238E27FC236}">
                <a16:creationId xmlns:a16="http://schemas.microsoft.com/office/drawing/2014/main" id="{3C47253C-1BBC-4735-843F-0031C3839148}"/>
              </a:ext>
            </a:extLst>
          </p:cNvPr>
          <p:cNvSpPr>
            <a:spLocks noGrp="1"/>
          </p:cNvSpPr>
          <p:nvPr>
            <p:ph idx="1"/>
          </p:nvPr>
        </p:nvSpPr>
        <p:spPr>
          <a:xfrm>
            <a:off x="913795" y="1426050"/>
            <a:ext cx="3830483" cy="4482084"/>
          </a:xfrm>
        </p:spPr>
        <p:txBody>
          <a:bodyPr anchor="t">
            <a:noAutofit/>
          </a:bodyPr>
          <a:lstStyle/>
          <a:p>
            <a:r>
              <a:rPr lang="en-US" dirty="0">
                <a:ln>
                  <a:solidFill>
                    <a:srgbClr val="404040">
                      <a:alpha val="10000"/>
                    </a:srgbClr>
                  </a:solidFill>
                </a:ln>
                <a:solidFill>
                  <a:srgbClr val="DADADA"/>
                </a:solidFill>
              </a:rPr>
              <a:t>Deployed over 50+ </a:t>
            </a:r>
            <a:r>
              <a:rPr lang="en-US" dirty="0" err="1">
                <a:ln>
                  <a:solidFill>
                    <a:srgbClr val="404040">
                      <a:alpha val="10000"/>
                    </a:srgbClr>
                  </a:solidFill>
                </a:ln>
                <a:solidFill>
                  <a:srgbClr val="DADADA"/>
                </a:solidFill>
              </a:rPr>
              <a:t>ScreenBeam</a:t>
            </a:r>
            <a:r>
              <a:rPr lang="en-US" dirty="0">
                <a:ln>
                  <a:solidFill>
                    <a:srgbClr val="404040">
                      <a:alpha val="10000"/>
                    </a:srgbClr>
                  </a:solidFill>
                </a:ln>
                <a:solidFill>
                  <a:srgbClr val="DADADA"/>
                </a:solidFill>
              </a:rPr>
              <a:t> </a:t>
            </a:r>
            <a:r>
              <a:rPr lang="en-US" dirty="0" err="1">
                <a:ln>
                  <a:solidFill>
                    <a:srgbClr val="404040">
                      <a:alpha val="10000"/>
                    </a:srgbClr>
                  </a:solidFill>
                </a:ln>
                <a:solidFill>
                  <a:srgbClr val="DADADA"/>
                </a:solidFill>
              </a:rPr>
              <a:t>ProBusiness</a:t>
            </a:r>
            <a:r>
              <a:rPr lang="en-US" dirty="0">
                <a:ln>
                  <a:solidFill>
                    <a:srgbClr val="404040">
                      <a:alpha val="10000"/>
                    </a:srgbClr>
                  </a:solidFill>
                </a:ln>
                <a:solidFill>
                  <a:srgbClr val="DADADA"/>
                </a:solidFill>
              </a:rPr>
              <a:t> Ed.</a:t>
            </a:r>
          </a:p>
          <a:p>
            <a:r>
              <a:rPr lang="en-US" dirty="0">
                <a:ln>
                  <a:solidFill>
                    <a:srgbClr val="404040">
                      <a:alpha val="10000"/>
                    </a:srgbClr>
                  </a:solidFill>
                </a:ln>
                <a:solidFill>
                  <a:srgbClr val="DADADA"/>
                </a:solidFill>
              </a:rPr>
              <a:t>Deployed 1 </a:t>
            </a:r>
            <a:r>
              <a:rPr lang="en-US" dirty="0" err="1">
                <a:ln>
                  <a:solidFill>
                    <a:srgbClr val="404040">
                      <a:alpha val="10000"/>
                    </a:srgbClr>
                  </a:solidFill>
                </a:ln>
                <a:solidFill>
                  <a:srgbClr val="DADADA"/>
                </a:solidFill>
              </a:rPr>
              <a:t>ScreenBeam</a:t>
            </a:r>
            <a:r>
              <a:rPr lang="en-US" dirty="0">
                <a:ln>
                  <a:solidFill>
                    <a:srgbClr val="404040">
                      <a:alpha val="10000"/>
                    </a:srgbClr>
                  </a:solidFill>
                </a:ln>
                <a:solidFill>
                  <a:srgbClr val="DADADA"/>
                </a:solidFill>
              </a:rPr>
              <a:t> 960 with Classroom Commander</a:t>
            </a:r>
          </a:p>
          <a:p>
            <a:r>
              <a:rPr lang="en-US" dirty="0">
                <a:ln>
                  <a:solidFill>
                    <a:srgbClr val="404040">
                      <a:alpha val="10000"/>
                    </a:srgbClr>
                  </a:solidFill>
                </a:ln>
                <a:solidFill>
                  <a:srgbClr val="DADADA"/>
                </a:solidFill>
              </a:rPr>
              <a:t>Setting up 2 more </a:t>
            </a:r>
            <a:r>
              <a:rPr lang="en-US" dirty="0" err="1">
                <a:ln>
                  <a:solidFill>
                    <a:srgbClr val="404040">
                      <a:alpha val="10000"/>
                    </a:srgbClr>
                  </a:solidFill>
                </a:ln>
                <a:solidFill>
                  <a:srgbClr val="DADADA"/>
                </a:solidFill>
              </a:rPr>
              <a:t>ScreenBeam</a:t>
            </a:r>
            <a:r>
              <a:rPr lang="en-US" dirty="0">
                <a:ln>
                  <a:solidFill>
                    <a:srgbClr val="404040">
                      <a:alpha val="10000"/>
                    </a:srgbClr>
                  </a:solidFill>
                </a:ln>
                <a:solidFill>
                  <a:srgbClr val="DADADA"/>
                </a:solidFill>
              </a:rPr>
              <a:t> 960 with Classroom Commander</a:t>
            </a:r>
          </a:p>
          <a:p>
            <a:r>
              <a:rPr lang="en-US" dirty="0">
                <a:ln>
                  <a:solidFill>
                    <a:srgbClr val="404040">
                      <a:alpha val="10000"/>
                    </a:srgbClr>
                  </a:solidFill>
                </a:ln>
                <a:solidFill>
                  <a:srgbClr val="DADADA"/>
                </a:solidFill>
              </a:rPr>
              <a:t>Planning to add 10 more in the 2019-2020 school year</a:t>
            </a:r>
          </a:p>
          <a:p>
            <a:r>
              <a:rPr lang="en-US" dirty="0">
                <a:ln>
                  <a:solidFill>
                    <a:srgbClr val="404040">
                      <a:alpha val="10000"/>
                    </a:srgbClr>
                  </a:solidFill>
                </a:ln>
                <a:solidFill>
                  <a:srgbClr val="DADADA"/>
                </a:solidFill>
              </a:rPr>
              <a:t>Most classrooms have the Newline UB Touch Interactive Display</a:t>
            </a:r>
          </a:p>
        </p:txBody>
      </p:sp>
      <p:pic>
        <p:nvPicPr>
          <p:cNvPr id="12" name="Content Placeholder 8">
            <a:extLst>
              <a:ext uri="{FF2B5EF4-FFF2-40B4-BE49-F238E27FC236}">
                <a16:creationId xmlns:a16="http://schemas.microsoft.com/office/drawing/2014/main" id="{8E7A406C-31BC-4C98-B36D-9C75382B9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39" y="1403131"/>
            <a:ext cx="6642193" cy="4051737"/>
          </a:xfrm>
          <a:prstGeom prst="rect">
            <a:avLst/>
          </a:prstGeom>
        </p:spPr>
      </p:pic>
    </p:spTree>
    <p:extLst>
      <p:ext uri="{BB962C8B-B14F-4D97-AF65-F5344CB8AC3E}">
        <p14:creationId xmlns:p14="http://schemas.microsoft.com/office/powerpoint/2010/main" val="428707988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D51D92-5EC1-40A4-B377-ADC18E7A54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184" y="997634"/>
            <a:ext cx="10047631" cy="4862732"/>
          </a:xfrm>
        </p:spPr>
      </p:pic>
    </p:spTree>
    <p:extLst>
      <p:ext uri="{BB962C8B-B14F-4D97-AF65-F5344CB8AC3E}">
        <p14:creationId xmlns:p14="http://schemas.microsoft.com/office/powerpoint/2010/main" val="1220169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8BE-4FFC-49DE-A3FD-7E0A4462D6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9423D1-0444-44A7-A795-13B44CACA7AD}"/>
              </a:ext>
            </a:extLst>
          </p:cNvPr>
          <p:cNvSpPr>
            <a:spLocks noGrp="1"/>
          </p:cNvSpPr>
          <p:nvPr>
            <p:ph idx="1"/>
          </p:nvPr>
        </p:nvSpPr>
        <p:spPr/>
        <p:txBody>
          <a:bodyPr/>
          <a:lstStyle/>
          <a:p>
            <a:r>
              <a:rPr lang="en-US" dirty="0"/>
              <a:t>Blog about whiteboard: </a:t>
            </a:r>
            <a:r>
              <a:rPr lang="en-US" dirty="0">
                <a:hlinkClick r:id="rId2"/>
              </a:rPr>
              <a:t>https://edu-blog.screenbeam.com/2019/04/29/microsoft-whiteboard-wireless-display/?fbclid=IwAR0CnntxxE1REgBwVJ-MvWFsVuOG3wrUI5jkH0Xpub6lrGU0OeLaQ6mA7Xk</a:t>
            </a:r>
            <a:endParaRPr lang="en-US" dirty="0"/>
          </a:p>
          <a:p>
            <a:endParaRPr lang="en-US" dirty="0"/>
          </a:p>
        </p:txBody>
      </p:sp>
    </p:spTree>
    <p:extLst>
      <p:ext uri="{BB962C8B-B14F-4D97-AF65-F5344CB8AC3E}">
        <p14:creationId xmlns:p14="http://schemas.microsoft.com/office/powerpoint/2010/main" val="1027010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a:effectLst/>
              </a:rPr>
              <a:t>iOS and macOS devices with the </a:t>
            </a:r>
            <a:r>
              <a:rPr lang="en-US" sz="5400" dirty="0" err="1">
                <a:effectLst/>
              </a:rPr>
              <a:t>ScreenBeam</a:t>
            </a:r>
            <a:r>
              <a:rPr lang="en-US" sz="5400" dirty="0">
                <a:effectLst/>
              </a:rPr>
              <a:t> 960</a:t>
            </a:r>
            <a:endParaRPr lang="en-US" sz="5400" dirty="0"/>
          </a:p>
        </p:txBody>
      </p:sp>
    </p:spTree>
    <p:extLst>
      <p:ext uri="{BB962C8B-B14F-4D97-AF65-F5344CB8AC3E}">
        <p14:creationId xmlns:p14="http://schemas.microsoft.com/office/powerpoint/2010/main" val="3886529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2CF3-9F23-4536-8C20-EA0CFD7CE8CB}"/>
              </a:ext>
            </a:extLst>
          </p:cNvPr>
          <p:cNvSpPr>
            <a:spLocks noGrp="1"/>
          </p:cNvSpPr>
          <p:nvPr>
            <p:ph type="title"/>
          </p:nvPr>
        </p:nvSpPr>
        <p:spPr/>
        <p:txBody>
          <a:bodyPr>
            <a:normAutofit fontScale="90000"/>
          </a:bodyPr>
          <a:lstStyle/>
          <a:p>
            <a:r>
              <a:rPr lang="en-US" dirty="0">
                <a:effectLst/>
              </a:rPr>
              <a:t>iOS and macOS devices with the </a:t>
            </a:r>
            <a:r>
              <a:rPr lang="en-US" dirty="0" err="1">
                <a:effectLst/>
              </a:rPr>
              <a:t>ScreenBeam</a:t>
            </a:r>
            <a:r>
              <a:rPr lang="en-US" dirty="0">
                <a:effectLst/>
              </a:rPr>
              <a:t> 960</a:t>
            </a:r>
            <a:endParaRPr lang="en-US" dirty="0"/>
          </a:p>
        </p:txBody>
      </p:sp>
      <p:sp>
        <p:nvSpPr>
          <p:cNvPr id="3" name="Content Placeholder 2">
            <a:extLst>
              <a:ext uri="{FF2B5EF4-FFF2-40B4-BE49-F238E27FC236}">
                <a16:creationId xmlns:a16="http://schemas.microsoft.com/office/drawing/2014/main" id="{588ADDD9-9BB7-4569-A177-884AF497936B}"/>
              </a:ext>
            </a:extLst>
          </p:cNvPr>
          <p:cNvSpPr>
            <a:spLocks noGrp="1"/>
          </p:cNvSpPr>
          <p:nvPr>
            <p:ph idx="1"/>
          </p:nvPr>
        </p:nvSpPr>
        <p:spPr/>
        <p:txBody>
          <a:bodyPr>
            <a:normAutofit/>
          </a:bodyPr>
          <a:lstStyle/>
          <a:p>
            <a:pPr lvl="0" fontAlgn="ctr"/>
            <a:r>
              <a:rPr lang="en-US" dirty="0">
                <a:effectLst/>
              </a:rPr>
              <a:t>Upgrade the firmware on the </a:t>
            </a:r>
            <a:r>
              <a:rPr lang="en-US" dirty="0" err="1">
                <a:effectLst/>
              </a:rPr>
              <a:t>ScreenBeam</a:t>
            </a:r>
            <a:r>
              <a:rPr lang="en-US" dirty="0">
                <a:effectLst/>
              </a:rPr>
              <a:t> to 9.15.39.0 or newer</a:t>
            </a:r>
          </a:p>
          <a:p>
            <a:pPr lvl="0" fontAlgn="ctr"/>
            <a:r>
              <a:rPr lang="en-US" dirty="0">
                <a:effectLst/>
              </a:rPr>
              <a:t>Configure the </a:t>
            </a:r>
            <a:r>
              <a:rPr lang="en-US" dirty="0" err="1">
                <a:effectLst/>
              </a:rPr>
              <a:t>ScreenBeam</a:t>
            </a:r>
            <a:r>
              <a:rPr lang="en-US" dirty="0">
                <a:effectLst/>
              </a:rPr>
              <a:t> to connect to your network, either by plugging in an Ethernet cable or connecting to your wireless network</a:t>
            </a:r>
          </a:p>
          <a:p>
            <a:pPr lvl="0" fontAlgn="ctr"/>
            <a:r>
              <a:rPr lang="en-US" dirty="0">
                <a:effectLst/>
              </a:rPr>
              <a:t>Discovery with the native screen mirroring tools</a:t>
            </a:r>
            <a:r>
              <a:rPr lang="en-US" b="1" dirty="0">
                <a:effectLst/>
              </a:rPr>
              <a:t>(Airplay)</a:t>
            </a:r>
            <a:r>
              <a:rPr lang="en-US" dirty="0">
                <a:effectLst/>
              </a:rPr>
              <a:t> in iOS/macOS uses multicast DNS (</a:t>
            </a:r>
            <a:r>
              <a:rPr lang="en-US" dirty="0" err="1">
                <a:effectLst/>
              </a:rPr>
              <a:t>mDNS</a:t>
            </a:r>
            <a:r>
              <a:rPr lang="en-US" dirty="0">
                <a:effectLst/>
              </a:rPr>
              <a:t>), so </a:t>
            </a:r>
            <a:r>
              <a:rPr lang="en-US" dirty="0" err="1">
                <a:effectLst/>
              </a:rPr>
              <a:t>mDNS</a:t>
            </a:r>
            <a:r>
              <a:rPr lang="en-US" dirty="0">
                <a:effectLst/>
              </a:rPr>
              <a:t> will need to be enabled on your network, alternatively we provide apps for iOS and macOS which allow connection without </a:t>
            </a:r>
            <a:r>
              <a:rPr lang="en-US" dirty="0" err="1">
                <a:effectLst/>
              </a:rPr>
              <a:t>mDNS</a:t>
            </a:r>
            <a:r>
              <a:rPr lang="en-US" dirty="0">
                <a:effectLst/>
              </a:rPr>
              <a:t>, if you’re interested in non-</a:t>
            </a:r>
            <a:r>
              <a:rPr lang="en-US" dirty="0" err="1">
                <a:effectLst/>
              </a:rPr>
              <a:t>mDNS</a:t>
            </a:r>
            <a:r>
              <a:rPr lang="en-US" dirty="0">
                <a:effectLst/>
              </a:rPr>
              <a:t> options I can provide more info</a:t>
            </a:r>
          </a:p>
          <a:p>
            <a:r>
              <a:rPr lang="en-US" dirty="0">
                <a:effectLst/>
              </a:rPr>
              <a:t>Once your </a:t>
            </a:r>
            <a:r>
              <a:rPr lang="en-US" dirty="0" err="1">
                <a:effectLst/>
              </a:rPr>
              <a:t>ScreenBeam</a:t>
            </a:r>
            <a:r>
              <a:rPr lang="en-US" dirty="0">
                <a:effectLst/>
              </a:rPr>
              <a:t> is on the 9.15.39.0 or newer firmware and connected to your network you should be able to use the Screen Sharing tool built in to iOS and macOS to wirelessly share your display.</a:t>
            </a:r>
          </a:p>
          <a:p>
            <a:endParaRPr lang="en-US" dirty="0"/>
          </a:p>
        </p:txBody>
      </p:sp>
    </p:spTree>
    <p:extLst>
      <p:ext uri="{BB962C8B-B14F-4D97-AF65-F5344CB8AC3E}">
        <p14:creationId xmlns:p14="http://schemas.microsoft.com/office/powerpoint/2010/main" val="2777683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a:t>Need to know Settings</a:t>
            </a:r>
            <a:br>
              <a:rPr lang="en-US" sz="5400" dirty="0"/>
            </a:br>
            <a:r>
              <a:rPr lang="en-US" sz="5400" dirty="0"/>
              <a:t>Teacher/Student App</a:t>
            </a:r>
          </a:p>
        </p:txBody>
      </p:sp>
    </p:spTree>
    <p:extLst>
      <p:ext uri="{BB962C8B-B14F-4D97-AF65-F5344CB8AC3E}">
        <p14:creationId xmlns:p14="http://schemas.microsoft.com/office/powerpoint/2010/main" val="654296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EC02-95E8-4956-B78D-E7E27F1F4D6E}"/>
              </a:ext>
            </a:extLst>
          </p:cNvPr>
          <p:cNvSpPr>
            <a:spLocks noGrp="1"/>
          </p:cNvSpPr>
          <p:nvPr>
            <p:ph type="title"/>
          </p:nvPr>
        </p:nvSpPr>
        <p:spPr/>
        <p:txBody>
          <a:bodyPr>
            <a:normAutofit fontScale="90000"/>
          </a:bodyPr>
          <a:lstStyle/>
          <a:p>
            <a:r>
              <a:rPr lang="en-US" dirty="0"/>
              <a:t>*** Windows Firewall Inbound Rule Teacher ***</a:t>
            </a:r>
          </a:p>
        </p:txBody>
      </p:sp>
      <p:pic>
        <p:nvPicPr>
          <p:cNvPr id="5" name="Content Placeholder 4" descr="A screenshot of a computer&#10;&#10;Description generated with very high confidence">
            <a:extLst>
              <a:ext uri="{FF2B5EF4-FFF2-40B4-BE49-F238E27FC236}">
                <a16:creationId xmlns:a16="http://schemas.microsoft.com/office/drawing/2014/main" id="{14BEF2B1-5FBD-4D31-8E23-C3979402F8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696" y="1457021"/>
            <a:ext cx="9425959" cy="5023498"/>
          </a:xfrm>
        </p:spPr>
      </p:pic>
    </p:spTree>
    <p:extLst>
      <p:ext uri="{BB962C8B-B14F-4D97-AF65-F5344CB8AC3E}">
        <p14:creationId xmlns:p14="http://schemas.microsoft.com/office/powerpoint/2010/main" val="902089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7AE-246B-4387-92F6-630AE78178D0}"/>
              </a:ext>
            </a:extLst>
          </p:cNvPr>
          <p:cNvSpPr>
            <a:spLocks noGrp="1"/>
          </p:cNvSpPr>
          <p:nvPr>
            <p:ph type="title"/>
          </p:nvPr>
        </p:nvSpPr>
        <p:spPr/>
        <p:txBody>
          <a:bodyPr/>
          <a:lstStyle/>
          <a:p>
            <a:r>
              <a:rPr lang="en-US" dirty="0"/>
              <a:t>Firewall Allowance - Student</a:t>
            </a:r>
          </a:p>
        </p:txBody>
      </p:sp>
      <p:pic>
        <p:nvPicPr>
          <p:cNvPr id="5" name="Content Placeholder 4" descr="A screenshot of a social media post&#10;&#10;Description generated with very high confidence">
            <a:extLst>
              <a:ext uri="{FF2B5EF4-FFF2-40B4-BE49-F238E27FC236}">
                <a16:creationId xmlns:a16="http://schemas.microsoft.com/office/drawing/2014/main" id="{A9DDABBF-D2AF-4B36-8C5A-8091EB8DEB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5238" y="1580050"/>
            <a:ext cx="6270876" cy="4586698"/>
          </a:xfrm>
        </p:spPr>
      </p:pic>
    </p:spTree>
    <p:extLst>
      <p:ext uri="{BB962C8B-B14F-4D97-AF65-F5344CB8AC3E}">
        <p14:creationId xmlns:p14="http://schemas.microsoft.com/office/powerpoint/2010/main" val="2716791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2CDD-D8AE-438E-8AF6-86FE2F44AF4E}"/>
              </a:ext>
            </a:extLst>
          </p:cNvPr>
          <p:cNvSpPr>
            <a:spLocks noGrp="1"/>
          </p:cNvSpPr>
          <p:nvPr>
            <p:ph type="title"/>
          </p:nvPr>
        </p:nvSpPr>
        <p:spPr/>
        <p:txBody>
          <a:bodyPr>
            <a:normAutofit fontScale="90000"/>
          </a:bodyPr>
          <a:lstStyle/>
          <a:p>
            <a:r>
              <a:rPr lang="en-US" dirty="0"/>
              <a:t>*** Windows Firewall Inbound Rule Teacher ***</a:t>
            </a:r>
          </a:p>
        </p:txBody>
      </p:sp>
      <p:pic>
        <p:nvPicPr>
          <p:cNvPr id="5" name="Content Placeholder 4" descr="A screenshot of a computer screen&#10;&#10;Description generated with very high confidence">
            <a:extLst>
              <a:ext uri="{FF2B5EF4-FFF2-40B4-BE49-F238E27FC236}">
                <a16:creationId xmlns:a16="http://schemas.microsoft.com/office/drawing/2014/main" id="{BFD8A1D2-776D-433F-9321-AEF90AFBC2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8084" y="1580050"/>
            <a:ext cx="8715831" cy="4900263"/>
          </a:xfrm>
        </p:spPr>
      </p:pic>
    </p:spTree>
    <p:extLst>
      <p:ext uri="{BB962C8B-B14F-4D97-AF65-F5344CB8AC3E}">
        <p14:creationId xmlns:p14="http://schemas.microsoft.com/office/powerpoint/2010/main" val="669809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2178-AADD-47D8-B407-FE55B1553DEB}"/>
              </a:ext>
            </a:extLst>
          </p:cNvPr>
          <p:cNvSpPr>
            <a:spLocks noGrp="1"/>
          </p:cNvSpPr>
          <p:nvPr>
            <p:ph type="title"/>
          </p:nvPr>
        </p:nvSpPr>
        <p:spPr/>
        <p:txBody>
          <a:bodyPr/>
          <a:lstStyle/>
          <a:p>
            <a:r>
              <a:rPr lang="en-US" dirty="0"/>
              <a:t>Classroom Commander Teacher App</a:t>
            </a:r>
          </a:p>
        </p:txBody>
      </p:sp>
      <p:pic>
        <p:nvPicPr>
          <p:cNvPr id="5" name="Content Placeholder 4" descr="A close up of a logo&#10;&#10;Description generated with very high confidence">
            <a:extLst>
              <a:ext uri="{FF2B5EF4-FFF2-40B4-BE49-F238E27FC236}">
                <a16:creationId xmlns:a16="http://schemas.microsoft.com/office/drawing/2014/main" id="{2DD4157C-BB8D-485C-B66C-62419F35F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2283" y="1730326"/>
            <a:ext cx="4518074" cy="4518074"/>
          </a:xfrm>
        </p:spPr>
      </p:pic>
    </p:spTree>
    <p:extLst>
      <p:ext uri="{BB962C8B-B14F-4D97-AF65-F5344CB8AC3E}">
        <p14:creationId xmlns:p14="http://schemas.microsoft.com/office/powerpoint/2010/main" val="3376860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D016-2145-4B9C-BA0E-9FCF7ED7AE7B}"/>
              </a:ext>
            </a:extLst>
          </p:cNvPr>
          <p:cNvSpPr>
            <a:spLocks noGrp="1"/>
          </p:cNvSpPr>
          <p:nvPr>
            <p:ph type="title"/>
          </p:nvPr>
        </p:nvSpPr>
        <p:spPr>
          <a:xfrm>
            <a:off x="5146160" y="609599"/>
            <a:ext cx="5978072" cy="1104901"/>
          </a:xfrm>
        </p:spPr>
        <p:txBody>
          <a:bodyPr>
            <a:normAutofit/>
          </a:bodyPr>
          <a:lstStyle/>
          <a:p>
            <a:r>
              <a:rPr lang="en-US" dirty="0"/>
              <a:t>	960 </a:t>
            </a:r>
            <a:r>
              <a:rPr lang="en-US" dirty="0" err="1"/>
              <a:t>Reciever</a:t>
            </a:r>
            <a:r>
              <a:rPr lang="en-US" dirty="0"/>
              <a:t> </a:t>
            </a:r>
          </a:p>
        </p:txBody>
      </p:sp>
      <p:pic>
        <p:nvPicPr>
          <p:cNvPr id="12" name="Content Placeholder 4" descr="A close up of a device&#10;&#10;Description generated with high confidence">
            <a:extLst>
              <a:ext uri="{FF2B5EF4-FFF2-40B4-BE49-F238E27FC236}">
                <a16:creationId xmlns:a16="http://schemas.microsoft.com/office/drawing/2014/main" id="{0810E238-CA81-4747-8D2A-86920BCBC353}"/>
              </a:ext>
            </a:extLst>
          </p:cNvPr>
          <p:cNvPicPr>
            <a:picLocks noChangeAspect="1"/>
          </p:cNvPicPr>
          <p:nvPr/>
        </p:nvPicPr>
        <p:blipFill rotWithShape="1">
          <a:blip r:embed="rId3">
            <a:extLst>
              <a:ext uri="{28A0092B-C50C-407E-A947-70E740481C1C}">
                <a14:useLocalDpi xmlns:a14="http://schemas.microsoft.com/office/drawing/2010/main" val="0"/>
              </a:ext>
            </a:extLst>
          </a:blip>
          <a:srcRect t="8550" r="-1" b="26555"/>
          <a:stretch/>
        </p:blipFill>
        <p:spPr>
          <a:xfrm>
            <a:off x="20" y="10"/>
            <a:ext cx="4571629" cy="2225030"/>
          </a:xfrm>
          <a:prstGeom prst="rect">
            <a:avLst/>
          </a:prstGeom>
        </p:spPr>
      </p:pic>
      <p:pic>
        <p:nvPicPr>
          <p:cNvPr id="7" name="Picture 6" descr="A close up of a mouse&#10;&#10;Description generated with high confidence">
            <a:extLst>
              <a:ext uri="{FF2B5EF4-FFF2-40B4-BE49-F238E27FC236}">
                <a16:creationId xmlns:a16="http://schemas.microsoft.com/office/drawing/2014/main" id="{989FA363-6FAD-4528-8E77-62907156FEBA}"/>
              </a:ext>
            </a:extLst>
          </p:cNvPr>
          <p:cNvPicPr>
            <a:picLocks noChangeAspect="1"/>
          </p:cNvPicPr>
          <p:nvPr/>
        </p:nvPicPr>
        <p:blipFill rotWithShape="1">
          <a:blip r:embed="rId4">
            <a:extLst>
              <a:ext uri="{28A0092B-C50C-407E-A947-70E740481C1C}">
                <a14:useLocalDpi xmlns:a14="http://schemas.microsoft.com/office/drawing/2010/main" val="0"/>
              </a:ext>
            </a:extLst>
          </a:blip>
          <a:srcRect t="11555" r="-1" b="23551"/>
          <a:stretch/>
        </p:blipFill>
        <p:spPr>
          <a:xfrm>
            <a:off x="20" y="2316481"/>
            <a:ext cx="4571629" cy="2225040"/>
          </a:xfrm>
          <a:prstGeom prst="rect">
            <a:avLst/>
          </a:prstGeom>
        </p:spPr>
      </p:pic>
      <p:pic>
        <p:nvPicPr>
          <p:cNvPr id="9" name="Picture 8" descr="A picture containing indoor, wall, sitting, black&#10;&#10;Description generated with very high confidence">
            <a:extLst>
              <a:ext uri="{FF2B5EF4-FFF2-40B4-BE49-F238E27FC236}">
                <a16:creationId xmlns:a16="http://schemas.microsoft.com/office/drawing/2014/main" id="{73EA9D36-0732-4AE8-8A0D-193C5A5AB08D}"/>
              </a:ext>
            </a:extLst>
          </p:cNvPr>
          <p:cNvPicPr>
            <a:picLocks noChangeAspect="1"/>
          </p:cNvPicPr>
          <p:nvPr/>
        </p:nvPicPr>
        <p:blipFill rotWithShape="1">
          <a:blip r:embed="rId5">
            <a:extLst>
              <a:ext uri="{28A0092B-C50C-407E-A947-70E740481C1C}">
                <a14:useLocalDpi xmlns:a14="http://schemas.microsoft.com/office/drawing/2010/main" val="0"/>
              </a:ext>
            </a:extLst>
          </a:blip>
          <a:srcRect t="7318" r="-1" b="27788"/>
          <a:stretch/>
        </p:blipFill>
        <p:spPr>
          <a:xfrm>
            <a:off x="20" y="4632959"/>
            <a:ext cx="4571629" cy="2225041"/>
          </a:xfrm>
          <a:prstGeom prst="rect">
            <a:avLst/>
          </a:prstGeom>
        </p:spPr>
      </p:pic>
      <p:pic>
        <p:nvPicPr>
          <p:cNvPr id="17" name="Picture 16">
            <a:extLst>
              <a:ext uri="{FF2B5EF4-FFF2-40B4-BE49-F238E27FC236}">
                <a16:creationId xmlns:a16="http://schemas.microsoft.com/office/drawing/2014/main" id="{0D78F8DF-3E28-42C3-B1C8-5A591036A6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14" name="Content Placeholder 13">
            <a:extLst>
              <a:ext uri="{FF2B5EF4-FFF2-40B4-BE49-F238E27FC236}">
                <a16:creationId xmlns:a16="http://schemas.microsoft.com/office/drawing/2014/main" id="{F885E126-A716-4562-8CDA-FEFD9A8E4605}"/>
              </a:ext>
            </a:extLst>
          </p:cNvPr>
          <p:cNvSpPr>
            <a:spLocks noGrp="1"/>
          </p:cNvSpPr>
          <p:nvPr>
            <p:ph idx="1"/>
          </p:nvPr>
        </p:nvSpPr>
        <p:spPr>
          <a:xfrm>
            <a:off x="5146160" y="1828801"/>
            <a:ext cx="5978072" cy="3866048"/>
          </a:xfrm>
        </p:spPr>
        <p:txBody>
          <a:bodyPr anchor="ctr">
            <a:normAutofit/>
          </a:bodyPr>
          <a:lstStyle/>
          <a:p>
            <a:pPr>
              <a:buClr>
                <a:srgbClr val="D4A977"/>
              </a:buClr>
            </a:pPr>
            <a:r>
              <a:rPr lang="en-US" dirty="0"/>
              <a:t>Side 1: Ethernet for CMS optional if not using wireless adapter, HDMI out, Power Adapter, Hard reset button</a:t>
            </a:r>
          </a:p>
          <a:p>
            <a:pPr>
              <a:buClr>
                <a:srgbClr val="D4A977"/>
              </a:buClr>
            </a:pPr>
            <a:r>
              <a:rPr lang="en-US" dirty="0"/>
              <a:t>Side 2: Audio out &amp; USB Port</a:t>
            </a:r>
          </a:p>
          <a:p>
            <a:pPr>
              <a:buClr>
                <a:srgbClr val="D4A977"/>
              </a:buClr>
            </a:pPr>
            <a:r>
              <a:rPr lang="en-US" dirty="0"/>
              <a:t>Side 3: VGA in &amp; VGA Out</a:t>
            </a:r>
          </a:p>
        </p:txBody>
      </p:sp>
    </p:spTree>
    <p:extLst>
      <p:ext uri="{BB962C8B-B14F-4D97-AF65-F5344CB8AC3E}">
        <p14:creationId xmlns:p14="http://schemas.microsoft.com/office/powerpoint/2010/main" val="3390116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mputer&#10;&#10;Description generated with very high confidence">
            <a:extLst>
              <a:ext uri="{FF2B5EF4-FFF2-40B4-BE49-F238E27FC236}">
                <a16:creationId xmlns:a16="http://schemas.microsoft.com/office/drawing/2014/main" id="{1DFC96C7-C5CA-4AA3-9B54-50AF9CE1E7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175" y="357554"/>
            <a:ext cx="11549650" cy="6142891"/>
          </a:xfrm>
        </p:spPr>
      </p:pic>
    </p:spTree>
    <p:extLst>
      <p:ext uri="{BB962C8B-B14F-4D97-AF65-F5344CB8AC3E}">
        <p14:creationId xmlns:p14="http://schemas.microsoft.com/office/powerpoint/2010/main" val="1577789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8C0983ED-D8BA-4F8E-9C94-B4D87CF2F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614" y="450166"/>
            <a:ext cx="11486124" cy="6100689"/>
          </a:xfrm>
        </p:spPr>
      </p:pic>
    </p:spTree>
    <p:extLst>
      <p:ext uri="{BB962C8B-B14F-4D97-AF65-F5344CB8AC3E}">
        <p14:creationId xmlns:p14="http://schemas.microsoft.com/office/powerpoint/2010/main" val="1511613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EF0686B9-687D-4B7F-BC3A-329E40A2C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27" y="329418"/>
            <a:ext cx="11631946" cy="6199163"/>
          </a:xfrm>
        </p:spPr>
      </p:pic>
    </p:spTree>
    <p:extLst>
      <p:ext uri="{BB962C8B-B14F-4D97-AF65-F5344CB8AC3E}">
        <p14:creationId xmlns:p14="http://schemas.microsoft.com/office/powerpoint/2010/main" val="3627572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174CADCF-5DAC-4CEF-895A-DA1F3A6C8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33" y="308317"/>
            <a:ext cx="11711134" cy="6241366"/>
          </a:xfrm>
        </p:spPr>
      </p:pic>
    </p:spTree>
    <p:extLst>
      <p:ext uri="{BB962C8B-B14F-4D97-AF65-F5344CB8AC3E}">
        <p14:creationId xmlns:p14="http://schemas.microsoft.com/office/powerpoint/2010/main" val="4050318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11E02EED-C88F-4E69-8679-E3FEEC2483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27" y="329418"/>
            <a:ext cx="11631946" cy="6199163"/>
          </a:xfrm>
        </p:spPr>
      </p:pic>
    </p:spTree>
    <p:extLst>
      <p:ext uri="{BB962C8B-B14F-4D97-AF65-F5344CB8AC3E}">
        <p14:creationId xmlns:p14="http://schemas.microsoft.com/office/powerpoint/2010/main" val="1857058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9A781154-2584-4E31-9F70-D31FA72433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26" y="329418"/>
            <a:ext cx="11631947" cy="6199164"/>
          </a:xfrm>
        </p:spPr>
      </p:pic>
    </p:spTree>
    <p:extLst>
      <p:ext uri="{BB962C8B-B14F-4D97-AF65-F5344CB8AC3E}">
        <p14:creationId xmlns:p14="http://schemas.microsoft.com/office/powerpoint/2010/main" val="398005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B916570F-83B3-4AB7-9645-F79C49F441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30" y="315350"/>
            <a:ext cx="11684740" cy="6227299"/>
          </a:xfrm>
        </p:spPr>
      </p:pic>
    </p:spTree>
    <p:extLst>
      <p:ext uri="{BB962C8B-B14F-4D97-AF65-F5344CB8AC3E}">
        <p14:creationId xmlns:p14="http://schemas.microsoft.com/office/powerpoint/2010/main" val="1527231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210AD66D-8150-4A39-AE43-4C812D724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603" y="420858"/>
            <a:ext cx="11288794" cy="6016283"/>
          </a:xfrm>
        </p:spPr>
      </p:pic>
    </p:spTree>
    <p:extLst>
      <p:ext uri="{BB962C8B-B14F-4D97-AF65-F5344CB8AC3E}">
        <p14:creationId xmlns:p14="http://schemas.microsoft.com/office/powerpoint/2010/main" val="2302248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7A6B5E2C-5269-4015-A20A-4934396393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008" y="399757"/>
            <a:ext cx="11367983" cy="6058486"/>
          </a:xfrm>
        </p:spPr>
      </p:pic>
    </p:spTree>
    <p:extLst>
      <p:ext uri="{BB962C8B-B14F-4D97-AF65-F5344CB8AC3E}">
        <p14:creationId xmlns:p14="http://schemas.microsoft.com/office/powerpoint/2010/main" val="1307201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DFD20744-D486-4B7B-9FBF-F148238EC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29" y="322385"/>
            <a:ext cx="11658341" cy="6213230"/>
          </a:xfrm>
        </p:spPr>
      </p:pic>
    </p:spTree>
    <p:extLst>
      <p:ext uri="{BB962C8B-B14F-4D97-AF65-F5344CB8AC3E}">
        <p14:creationId xmlns:p14="http://schemas.microsoft.com/office/powerpoint/2010/main" val="128246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8EB5-A1AB-4EB3-BF45-A30C2121F606}"/>
              </a:ext>
            </a:extLst>
          </p:cNvPr>
          <p:cNvSpPr>
            <a:spLocks noGrp="1"/>
          </p:cNvSpPr>
          <p:nvPr>
            <p:ph type="title"/>
          </p:nvPr>
        </p:nvSpPr>
        <p:spPr>
          <a:xfrm>
            <a:off x="331305" y="609600"/>
            <a:ext cx="3661240" cy="970450"/>
          </a:xfrm>
        </p:spPr>
        <p:txBody>
          <a:bodyPr anchor="b">
            <a:normAutofit/>
          </a:bodyPr>
          <a:lstStyle/>
          <a:p>
            <a:pPr algn="l"/>
            <a:r>
              <a:rPr lang="en-US" sz="2800" dirty="0"/>
              <a:t>Contents in the box</a:t>
            </a:r>
          </a:p>
        </p:txBody>
      </p:sp>
      <p:sp>
        <p:nvSpPr>
          <p:cNvPr id="10" name="Content Placeholder 9">
            <a:extLst>
              <a:ext uri="{FF2B5EF4-FFF2-40B4-BE49-F238E27FC236}">
                <a16:creationId xmlns:a16="http://schemas.microsoft.com/office/drawing/2014/main" id="{DC0EE397-8AA3-446B-83B6-632340D4C396}"/>
              </a:ext>
            </a:extLst>
          </p:cNvPr>
          <p:cNvSpPr>
            <a:spLocks noGrp="1"/>
          </p:cNvSpPr>
          <p:nvPr>
            <p:ph idx="1"/>
          </p:nvPr>
        </p:nvSpPr>
        <p:spPr>
          <a:xfrm>
            <a:off x="622550" y="1732449"/>
            <a:ext cx="3078749" cy="4058751"/>
          </a:xfrm>
        </p:spPr>
        <p:txBody>
          <a:bodyPr anchor="t">
            <a:noAutofit/>
          </a:bodyPr>
          <a:lstStyle/>
          <a:p>
            <a:r>
              <a:rPr lang="en-US" dirty="0"/>
              <a:t>Actiontec 960 </a:t>
            </a:r>
            <a:r>
              <a:rPr lang="en-US" dirty="0" err="1"/>
              <a:t>ScreenBeam</a:t>
            </a:r>
            <a:r>
              <a:rPr lang="en-US" dirty="0"/>
              <a:t> receiver</a:t>
            </a:r>
          </a:p>
          <a:p>
            <a:r>
              <a:rPr lang="en-US" dirty="0"/>
              <a:t>HDMI Cable approx. 4ft</a:t>
            </a:r>
          </a:p>
          <a:p>
            <a:r>
              <a:rPr lang="en-US" dirty="0"/>
              <a:t>Power Cable</a:t>
            </a:r>
          </a:p>
          <a:p>
            <a:r>
              <a:rPr lang="en-US" dirty="0"/>
              <a:t>Data sheet</a:t>
            </a:r>
          </a:p>
          <a:p>
            <a:r>
              <a:rPr lang="en-US" dirty="0"/>
              <a:t>Help Card</a:t>
            </a:r>
          </a:p>
          <a:p>
            <a:r>
              <a:rPr lang="en-US" dirty="0"/>
              <a:t>***Not included ***</a:t>
            </a:r>
          </a:p>
          <a:p>
            <a:pPr lvl="1"/>
            <a:r>
              <a:rPr lang="en-US" sz="2000" dirty="0"/>
              <a:t>USB Cable</a:t>
            </a:r>
          </a:p>
          <a:p>
            <a:pPr lvl="1"/>
            <a:r>
              <a:rPr lang="en-US" sz="2000" dirty="0"/>
              <a:t>Ethernet cable</a:t>
            </a:r>
          </a:p>
          <a:p>
            <a:pPr lvl="1"/>
            <a:r>
              <a:rPr lang="en-US" sz="2000" dirty="0"/>
              <a:t>VGA Cables</a:t>
            </a:r>
          </a:p>
        </p:txBody>
      </p:sp>
      <p:pic>
        <p:nvPicPr>
          <p:cNvPr id="13" name="Picture 1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8" name="Content Placeholder 4" descr="A picture containing indoor, bag&#10;&#10;Description generated with high confidence">
            <a:extLst>
              <a:ext uri="{FF2B5EF4-FFF2-40B4-BE49-F238E27FC236}">
                <a16:creationId xmlns:a16="http://schemas.microsoft.com/office/drawing/2014/main" id="{5D4AB7BA-183E-4E9F-AF1C-CDB215661335}"/>
              </a:ext>
            </a:extLst>
          </p:cNvPr>
          <p:cNvPicPr>
            <a:picLocks noChangeAspect="1"/>
          </p:cNvPicPr>
          <p:nvPr/>
        </p:nvPicPr>
        <p:blipFill rotWithShape="1">
          <a:blip r:embed="rId4">
            <a:extLst>
              <a:ext uri="{28A0092B-C50C-407E-A947-70E740481C1C}">
                <a14:useLocalDpi xmlns:a14="http://schemas.microsoft.com/office/drawing/2010/main" val="0"/>
              </a:ext>
            </a:extLst>
          </a:blip>
          <a:srcRect r="17567"/>
          <a:stretch/>
        </p:blipFill>
        <p:spPr>
          <a:xfrm>
            <a:off x="4654295" y="10"/>
            <a:ext cx="7537705" cy="6857990"/>
          </a:xfrm>
          <a:prstGeom prst="rect">
            <a:avLst/>
          </a:prstGeom>
        </p:spPr>
      </p:pic>
    </p:spTree>
    <p:extLst>
      <p:ext uri="{BB962C8B-B14F-4D97-AF65-F5344CB8AC3E}">
        <p14:creationId xmlns:p14="http://schemas.microsoft.com/office/powerpoint/2010/main" val="950607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0E6B0122-F2C5-457E-92F3-FF6A8A6F36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21" y="350520"/>
            <a:ext cx="11552757" cy="6156960"/>
          </a:xfrm>
        </p:spPr>
      </p:pic>
    </p:spTree>
    <p:extLst>
      <p:ext uri="{BB962C8B-B14F-4D97-AF65-F5344CB8AC3E}">
        <p14:creationId xmlns:p14="http://schemas.microsoft.com/office/powerpoint/2010/main" val="2955961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6BBB-E0D3-4675-A91E-EA0DBD705DB1}"/>
              </a:ext>
            </a:extLst>
          </p:cNvPr>
          <p:cNvSpPr>
            <a:spLocks noGrp="1"/>
          </p:cNvSpPr>
          <p:nvPr>
            <p:ph type="title"/>
          </p:nvPr>
        </p:nvSpPr>
        <p:spPr/>
        <p:txBody>
          <a:bodyPr/>
          <a:lstStyle/>
          <a:p>
            <a:r>
              <a:rPr lang="en-US" dirty="0"/>
              <a:t>Classroom Commander Student App</a:t>
            </a:r>
          </a:p>
        </p:txBody>
      </p:sp>
      <p:pic>
        <p:nvPicPr>
          <p:cNvPr id="5" name="Content Placeholder 4">
            <a:extLst>
              <a:ext uri="{FF2B5EF4-FFF2-40B4-BE49-F238E27FC236}">
                <a16:creationId xmlns:a16="http://schemas.microsoft.com/office/drawing/2014/main" id="{226CDF70-C7A0-4E4F-8CF1-4517924DB5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316" y="1951786"/>
            <a:ext cx="3902719" cy="3902719"/>
          </a:xfrm>
        </p:spPr>
      </p:pic>
    </p:spTree>
    <p:extLst>
      <p:ext uri="{BB962C8B-B14F-4D97-AF65-F5344CB8AC3E}">
        <p14:creationId xmlns:p14="http://schemas.microsoft.com/office/powerpoint/2010/main" val="1673715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C422-73A9-4AD3-8B94-9A0BDCC4363D}"/>
              </a:ext>
            </a:extLst>
          </p:cNvPr>
          <p:cNvSpPr>
            <a:spLocks noGrp="1"/>
          </p:cNvSpPr>
          <p:nvPr>
            <p:ph type="title"/>
          </p:nvPr>
        </p:nvSpPr>
        <p:spPr/>
        <p:txBody>
          <a:bodyPr/>
          <a:lstStyle/>
          <a:p>
            <a:r>
              <a:rPr lang="en-US" dirty="0"/>
              <a:t>Major Key for this to work</a:t>
            </a:r>
          </a:p>
        </p:txBody>
      </p:sp>
      <p:pic>
        <p:nvPicPr>
          <p:cNvPr id="5" name="Content Placeholder 4" descr="A screenshot of a social media post&#10;&#10;Description generated with very high confidence">
            <a:extLst>
              <a:ext uri="{FF2B5EF4-FFF2-40B4-BE49-F238E27FC236}">
                <a16:creationId xmlns:a16="http://schemas.microsoft.com/office/drawing/2014/main" id="{247D5E41-532E-445B-B36E-AF5A0A3CB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5733" y="1735578"/>
            <a:ext cx="6320533" cy="4623019"/>
          </a:xfrm>
        </p:spPr>
      </p:pic>
    </p:spTree>
    <p:extLst>
      <p:ext uri="{BB962C8B-B14F-4D97-AF65-F5344CB8AC3E}">
        <p14:creationId xmlns:p14="http://schemas.microsoft.com/office/powerpoint/2010/main" val="3869972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773E7D40-EB7A-40F8-839F-D909C5DBBB02}"/>
              </a:ext>
            </a:extLst>
          </p:cNvPr>
          <p:cNvSpPr>
            <a:spLocks noGrp="1"/>
          </p:cNvSpPr>
          <p:nvPr>
            <p:ph idx="1"/>
          </p:nvPr>
        </p:nvSpPr>
        <p:spPr>
          <a:xfrm>
            <a:off x="913795" y="1187957"/>
            <a:ext cx="3078749" cy="4482084"/>
          </a:xfrm>
        </p:spPr>
        <p:txBody>
          <a:bodyPr anchor="t">
            <a:normAutofit/>
          </a:bodyPr>
          <a:lstStyle/>
          <a:p>
            <a:r>
              <a:rPr lang="en-US" sz="2400" dirty="0">
                <a:ln>
                  <a:solidFill>
                    <a:srgbClr val="404040">
                      <a:alpha val="10000"/>
                    </a:srgbClr>
                  </a:solidFill>
                </a:ln>
                <a:solidFill>
                  <a:srgbClr val="DADADA"/>
                </a:solidFill>
              </a:rPr>
              <a:t>This will use the Windows username that was logged in.</a:t>
            </a:r>
          </a:p>
          <a:p>
            <a:r>
              <a:rPr lang="en-US" sz="2400" dirty="0">
                <a:ln>
                  <a:solidFill>
                    <a:srgbClr val="404040">
                      <a:alpha val="10000"/>
                    </a:srgbClr>
                  </a:solidFill>
                </a:ln>
                <a:solidFill>
                  <a:srgbClr val="DADADA"/>
                </a:solidFill>
              </a:rPr>
              <a:t>If you use student ID#’s or something other then name the teacher will have know those logins</a:t>
            </a:r>
          </a:p>
        </p:txBody>
      </p:sp>
      <p:pic>
        <p:nvPicPr>
          <p:cNvPr id="8" name="Content Placeholder 4" descr="A screenshot of a cell phone&#10;&#10;Description generated with very high confidence">
            <a:extLst>
              <a:ext uri="{FF2B5EF4-FFF2-40B4-BE49-F238E27FC236}">
                <a16:creationId xmlns:a16="http://schemas.microsoft.com/office/drawing/2014/main" id="{3F78E1DB-3850-471D-9E93-746ECCB88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39" y="1344397"/>
            <a:ext cx="6642193" cy="4169205"/>
          </a:xfrm>
          <a:prstGeom prst="rect">
            <a:avLst/>
          </a:prstGeom>
        </p:spPr>
      </p:pic>
    </p:spTree>
    <p:extLst>
      <p:ext uri="{BB962C8B-B14F-4D97-AF65-F5344CB8AC3E}">
        <p14:creationId xmlns:p14="http://schemas.microsoft.com/office/powerpoint/2010/main" val="772523947"/>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E7621F02-ED23-41D8-9608-A3855CF50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564" y="262863"/>
            <a:ext cx="11262871" cy="6332274"/>
          </a:xfrm>
        </p:spPr>
      </p:pic>
    </p:spTree>
    <p:extLst>
      <p:ext uri="{BB962C8B-B14F-4D97-AF65-F5344CB8AC3E}">
        <p14:creationId xmlns:p14="http://schemas.microsoft.com/office/powerpoint/2010/main" val="1122037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mputer&#10;&#10;Description generated with very high confidence">
            <a:extLst>
              <a:ext uri="{FF2B5EF4-FFF2-40B4-BE49-F238E27FC236}">
                <a16:creationId xmlns:a16="http://schemas.microsoft.com/office/drawing/2014/main" id="{F0409358-1A94-424D-8B3B-85070B8261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903" y="302409"/>
            <a:ext cx="11122193" cy="6253181"/>
          </a:xfrm>
        </p:spPr>
      </p:pic>
    </p:spTree>
    <p:extLst>
      <p:ext uri="{BB962C8B-B14F-4D97-AF65-F5344CB8AC3E}">
        <p14:creationId xmlns:p14="http://schemas.microsoft.com/office/powerpoint/2010/main" val="2106081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Content Placeholder 9">
            <a:extLst>
              <a:ext uri="{FF2B5EF4-FFF2-40B4-BE49-F238E27FC236}">
                <a16:creationId xmlns:a16="http://schemas.microsoft.com/office/drawing/2014/main" id="{80AD6B5B-BF4C-470D-A59F-83DD5002FC6D}"/>
              </a:ext>
            </a:extLst>
          </p:cNvPr>
          <p:cNvSpPr>
            <a:spLocks noGrp="1"/>
          </p:cNvSpPr>
          <p:nvPr>
            <p:ph idx="1"/>
          </p:nvPr>
        </p:nvSpPr>
        <p:spPr>
          <a:xfrm>
            <a:off x="307925" y="1067935"/>
            <a:ext cx="3078749" cy="4482084"/>
          </a:xfrm>
        </p:spPr>
        <p:txBody>
          <a:bodyPr anchor="t">
            <a:normAutofit/>
          </a:bodyPr>
          <a:lstStyle/>
          <a:p>
            <a:r>
              <a:rPr lang="en-US" sz="2400" dirty="0">
                <a:ln>
                  <a:solidFill>
                    <a:srgbClr val="404040">
                      <a:alpha val="10000"/>
                    </a:srgbClr>
                  </a:solidFill>
                </a:ln>
                <a:solidFill>
                  <a:srgbClr val="DADADA"/>
                </a:solidFill>
              </a:rPr>
              <a:t>Students can chat with the teacher only, </a:t>
            </a:r>
          </a:p>
          <a:p>
            <a:r>
              <a:rPr lang="en-US" sz="2400" dirty="0">
                <a:ln>
                  <a:solidFill>
                    <a:srgbClr val="404040">
                      <a:alpha val="10000"/>
                    </a:srgbClr>
                  </a:solidFill>
                </a:ln>
                <a:solidFill>
                  <a:srgbClr val="DADADA"/>
                </a:solidFill>
              </a:rPr>
              <a:t>There is no student to student communication</a:t>
            </a:r>
          </a:p>
        </p:txBody>
      </p:sp>
      <p:pic>
        <p:nvPicPr>
          <p:cNvPr id="15" name="Content Placeholder 4" descr="A screenshot of a computer screen&#10;&#10;Description generated with very high confidence">
            <a:extLst>
              <a:ext uri="{FF2B5EF4-FFF2-40B4-BE49-F238E27FC236}">
                <a16:creationId xmlns:a16="http://schemas.microsoft.com/office/drawing/2014/main" id="{3E36D2E0-5C4A-432C-BC84-4F72842B43A3}"/>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3694598" y="1308295"/>
            <a:ext cx="8441177" cy="4748161"/>
          </a:xfrm>
          <a:prstGeom prst="rect">
            <a:avLst/>
          </a:prstGeom>
        </p:spPr>
      </p:pic>
    </p:spTree>
    <p:extLst>
      <p:ext uri="{BB962C8B-B14F-4D97-AF65-F5344CB8AC3E}">
        <p14:creationId xmlns:p14="http://schemas.microsoft.com/office/powerpoint/2010/main" val="2119404067"/>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a:t>Connecting to a </a:t>
            </a:r>
            <a:r>
              <a:rPr lang="en-US" sz="5400" dirty="0" err="1"/>
              <a:t>ScreenBeam</a:t>
            </a:r>
            <a:r>
              <a:rPr lang="en-US" sz="5400" dirty="0"/>
              <a:t> without Classroom Commander </a:t>
            </a:r>
            <a:br>
              <a:rPr lang="en-US" sz="5400" dirty="0"/>
            </a:br>
            <a:r>
              <a:rPr lang="en-US" sz="5400" dirty="0"/>
              <a:t>(Windows Version)</a:t>
            </a:r>
          </a:p>
        </p:txBody>
      </p:sp>
    </p:spTree>
    <p:extLst>
      <p:ext uri="{BB962C8B-B14F-4D97-AF65-F5344CB8AC3E}">
        <p14:creationId xmlns:p14="http://schemas.microsoft.com/office/powerpoint/2010/main" val="7110749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DC17-F3C5-4CAB-87E5-51DA3FE0095C}"/>
              </a:ext>
            </a:extLst>
          </p:cNvPr>
          <p:cNvSpPr>
            <a:spLocks noGrp="1"/>
          </p:cNvSpPr>
          <p:nvPr>
            <p:ph type="title"/>
          </p:nvPr>
        </p:nvSpPr>
        <p:spPr>
          <a:xfrm>
            <a:off x="838200" y="365125"/>
            <a:ext cx="6505575" cy="1325563"/>
          </a:xfrm>
        </p:spPr>
        <p:txBody>
          <a:bodyPr vert="horz" lIns="91440" tIns="45720" rIns="91440" bIns="45720" rtlCol="0" anchor="ctr">
            <a:normAutofit fontScale="90000"/>
          </a:bodyPr>
          <a:lstStyle/>
          <a:p>
            <a:r>
              <a:rPr lang="en-US" sz="4400" dirty="0">
                <a:solidFill>
                  <a:schemeClr val="tx1"/>
                </a:solidFill>
              </a:rPr>
              <a:t>Actiontec Wireless Display Demo</a:t>
            </a:r>
          </a:p>
        </p:txBody>
      </p:sp>
      <p:pic>
        <p:nvPicPr>
          <p:cNvPr id="13" name="Content Placeholder 12" descr="A close up of a device&#10;&#10;Description generated with high confidence">
            <a:extLst>
              <a:ext uri="{FF2B5EF4-FFF2-40B4-BE49-F238E27FC236}">
                <a16:creationId xmlns:a16="http://schemas.microsoft.com/office/drawing/2014/main" id="{DEF78064-7C31-40DF-98B0-7F28FD293AD4}"/>
              </a:ext>
            </a:extLst>
          </p:cNvPr>
          <p:cNvPicPr>
            <a:picLocks noGrp="1" noChangeAspect="1"/>
          </p:cNvPicPr>
          <p:nvPr>
            <p:ph idx="1"/>
          </p:nvPr>
        </p:nvPicPr>
        <p:blipFill>
          <a:blip r:embed="rId2"/>
          <a:stretch>
            <a:fillRect/>
          </a:stretch>
        </p:blipFill>
        <p:spPr>
          <a:xfrm>
            <a:off x="1190095" y="1825625"/>
            <a:ext cx="5801784" cy="4351338"/>
          </a:xfrm>
        </p:spPr>
      </p:pic>
      <p:pic>
        <p:nvPicPr>
          <p:cNvPr id="26" name="Content Placeholder 10">
            <a:extLst>
              <a:ext uri="{FF2B5EF4-FFF2-40B4-BE49-F238E27FC236}">
                <a16:creationId xmlns:a16="http://schemas.microsoft.com/office/drawing/2014/main" id="{D4D013C7-DD9C-44A9-8C23-E4E30DDFE777}"/>
              </a:ext>
            </a:extLst>
          </p:cNvPr>
          <p:cNvPicPr>
            <a:picLocks noChangeAspect="1"/>
          </p:cNvPicPr>
          <p:nvPr/>
        </p:nvPicPr>
        <p:blipFill rotWithShape="1">
          <a:blip r:embed="rId3"/>
          <a:srcRect l="4880"/>
          <a:stretch/>
        </p:blipFill>
        <p:spPr>
          <a:xfrm>
            <a:off x="7737635" y="-1"/>
            <a:ext cx="3555205" cy="6858001"/>
          </a:xfrm>
          <a:prstGeom prst="rect">
            <a:avLst/>
          </a:prstGeom>
        </p:spPr>
      </p:pic>
      <p:pic>
        <p:nvPicPr>
          <p:cNvPr id="17" name="Picture 16" descr="A flat screen monitor&#10;&#10;Description generated with high confidence">
            <a:extLst>
              <a:ext uri="{FF2B5EF4-FFF2-40B4-BE49-F238E27FC236}">
                <a16:creationId xmlns:a16="http://schemas.microsoft.com/office/drawing/2014/main" id="{F07E5DB7-5439-4DDB-AC60-848E0844DBA5}"/>
              </a:ext>
            </a:extLst>
          </p:cNvPr>
          <p:cNvPicPr>
            <a:picLocks noChangeAspect="1"/>
          </p:cNvPicPr>
          <p:nvPr/>
        </p:nvPicPr>
        <p:blipFill>
          <a:blip r:embed="rId4"/>
          <a:stretch>
            <a:fillRect/>
          </a:stretch>
        </p:blipFill>
        <p:spPr>
          <a:xfrm>
            <a:off x="8192496" y="0"/>
            <a:ext cx="3729151" cy="6858000"/>
          </a:xfrm>
          <a:prstGeom prst="rect">
            <a:avLst/>
          </a:prstGeom>
        </p:spPr>
      </p:pic>
      <p:pic>
        <p:nvPicPr>
          <p:cNvPr id="24" name="Picture 23">
            <a:extLst>
              <a:ext uri="{FF2B5EF4-FFF2-40B4-BE49-F238E27FC236}">
                <a16:creationId xmlns:a16="http://schemas.microsoft.com/office/drawing/2014/main" id="{FD5A1DD9-9D10-416C-BA85-6E6868CBF69A}"/>
              </a:ext>
            </a:extLst>
          </p:cNvPr>
          <p:cNvPicPr>
            <a:picLocks noChangeAspect="1"/>
          </p:cNvPicPr>
          <p:nvPr/>
        </p:nvPicPr>
        <p:blipFill>
          <a:blip r:embed="rId5"/>
          <a:stretch>
            <a:fillRect/>
          </a:stretch>
        </p:blipFill>
        <p:spPr>
          <a:xfrm>
            <a:off x="8832393" y="0"/>
            <a:ext cx="3227820" cy="6858000"/>
          </a:xfrm>
          <a:prstGeom prst="rect">
            <a:avLst/>
          </a:prstGeom>
        </p:spPr>
      </p:pic>
    </p:spTree>
    <p:extLst>
      <p:ext uri="{BB962C8B-B14F-4D97-AF65-F5344CB8AC3E}">
        <p14:creationId xmlns:p14="http://schemas.microsoft.com/office/powerpoint/2010/main" val="117557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6C7B-15FD-44E2-878E-3BCFF5F4AE45}"/>
              </a:ext>
            </a:extLst>
          </p:cNvPr>
          <p:cNvSpPr>
            <a:spLocks noGrp="1"/>
          </p:cNvSpPr>
          <p:nvPr>
            <p:ph type="title"/>
          </p:nvPr>
        </p:nvSpPr>
        <p:spPr>
          <a:xfrm>
            <a:off x="838200" y="365125"/>
            <a:ext cx="6505575" cy="1325563"/>
          </a:xfrm>
        </p:spPr>
        <p:txBody>
          <a:bodyPr vert="horz" lIns="91440" tIns="45720" rIns="91440" bIns="45720" rtlCol="0" anchor="ctr">
            <a:normAutofit fontScale="90000"/>
          </a:bodyPr>
          <a:lstStyle/>
          <a:p>
            <a:r>
              <a:rPr lang="en-US" sz="4400">
                <a:solidFill>
                  <a:schemeClr val="tx1"/>
                </a:solidFill>
              </a:rPr>
              <a:t>Different presentation options</a:t>
            </a:r>
          </a:p>
        </p:txBody>
      </p:sp>
      <p:pic>
        <p:nvPicPr>
          <p:cNvPr id="10" name="Content Placeholder 9" descr="A flat screen television&#10;&#10;Description generated with very high confidence">
            <a:extLst>
              <a:ext uri="{FF2B5EF4-FFF2-40B4-BE49-F238E27FC236}">
                <a16:creationId xmlns:a16="http://schemas.microsoft.com/office/drawing/2014/main" id="{F8048476-6D62-425B-B8CB-932A5AD3ED9B}"/>
              </a:ext>
            </a:extLst>
          </p:cNvPr>
          <p:cNvPicPr>
            <a:picLocks noGrp="1" noChangeAspect="1"/>
          </p:cNvPicPr>
          <p:nvPr>
            <p:ph idx="1"/>
          </p:nvPr>
        </p:nvPicPr>
        <p:blipFill>
          <a:blip r:embed="rId2"/>
          <a:stretch>
            <a:fillRect/>
          </a:stretch>
        </p:blipFill>
        <p:spPr>
          <a:xfrm>
            <a:off x="1064023" y="2134182"/>
            <a:ext cx="5759212" cy="3749487"/>
          </a:xfrm>
        </p:spPr>
      </p:pic>
      <p:pic>
        <p:nvPicPr>
          <p:cNvPr id="31" name="Content Placeholder 7">
            <a:extLst>
              <a:ext uri="{FF2B5EF4-FFF2-40B4-BE49-F238E27FC236}">
                <a16:creationId xmlns:a16="http://schemas.microsoft.com/office/drawing/2014/main" id="{20172697-1E89-432E-8186-37345874321E}"/>
              </a:ext>
            </a:extLst>
          </p:cNvPr>
          <p:cNvPicPr>
            <a:picLocks noChangeAspect="1"/>
          </p:cNvPicPr>
          <p:nvPr/>
        </p:nvPicPr>
        <p:blipFill rotWithShape="1">
          <a:blip r:embed="rId3"/>
          <a:srcRect l="4880"/>
          <a:stretch/>
        </p:blipFill>
        <p:spPr>
          <a:xfrm>
            <a:off x="7737635" y="-1"/>
            <a:ext cx="3555205" cy="6858001"/>
          </a:xfrm>
          <a:prstGeom prst="rect">
            <a:avLst/>
          </a:prstGeom>
        </p:spPr>
      </p:pic>
      <p:pic>
        <p:nvPicPr>
          <p:cNvPr id="14" name="Picture 13" descr="A flat screen monitor&#10;&#10;Description generated with high confidence">
            <a:extLst>
              <a:ext uri="{FF2B5EF4-FFF2-40B4-BE49-F238E27FC236}">
                <a16:creationId xmlns:a16="http://schemas.microsoft.com/office/drawing/2014/main" id="{390269BD-6F47-4C8D-AF85-4E655B51B16E}"/>
              </a:ext>
            </a:extLst>
          </p:cNvPr>
          <p:cNvPicPr>
            <a:picLocks noChangeAspect="1"/>
          </p:cNvPicPr>
          <p:nvPr/>
        </p:nvPicPr>
        <p:blipFill>
          <a:blip r:embed="rId4"/>
          <a:stretch>
            <a:fillRect/>
          </a:stretch>
        </p:blipFill>
        <p:spPr>
          <a:xfrm>
            <a:off x="7957549" y="0"/>
            <a:ext cx="3729151" cy="6858000"/>
          </a:xfrm>
          <a:prstGeom prst="rect">
            <a:avLst/>
          </a:prstGeom>
        </p:spPr>
      </p:pic>
      <p:pic>
        <p:nvPicPr>
          <p:cNvPr id="17" name="Picture 16" descr="A close up of a screen&#10;&#10;Description generated with high confidence">
            <a:extLst>
              <a:ext uri="{FF2B5EF4-FFF2-40B4-BE49-F238E27FC236}">
                <a16:creationId xmlns:a16="http://schemas.microsoft.com/office/drawing/2014/main" id="{FCE2AF4F-0A55-42E6-BB92-4F48B0F08DBF}"/>
              </a:ext>
            </a:extLst>
          </p:cNvPr>
          <p:cNvPicPr>
            <a:picLocks noChangeAspect="1"/>
          </p:cNvPicPr>
          <p:nvPr/>
        </p:nvPicPr>
        <p:blipFill>
          <a:blip r:embed="rId5"/>
          <a:stretch>
            <a:fillRect/>
          </a:stretch>
        </p:blipFill>
        <p:spPr>
          <a:xfrm>
            <a:off x="8361055" y="0"/>
            <a:ext cx="3192055" cy="6858000"/>
          </a:xfrm>
          <a:prstGeom prst="rect">
            <a:avLst/>
          </a:prstGeom>
        </p:spPr>
      </p:pic>
      <p:pic>
        <p:nvPicPr>
          <p:cNvPr id="23" name="Picture 22">
            <a:extLst>
              <a:ext uri="{FF2B5EF4-FFF2-40B4-BE49-F238E27FC236}">
                <a16:creationId xmlns:a16="http://schemas.microsoft.com/office/drawing/2014/main" id="{31CEF357-ABB9-4397-9C51-B9543B8DB814}"/>
              </a:ext>
            </a:extLst>
          </p:cNvPr>
          <p:cNvPicPr>
            <a:picLocks noChangeAspect="1"/>
          </p:cNvPicPr>
          <p:nvPr/>
        </p:nvPicPr>
        <p:blipFill>
          <a:blip r:embed="rId6"/>
          <a:stretch>
            <a:fillRect/>
          </a:stretch>
        </p:blipFill>
        <p:spPr>
          <a:xfrm>
            <a:off x="8725216" y="0"/>
            <a:ext cx="3209938" cy="6858000"/>
          </a:xfrm>
          <a:prstGeom prst="rect">
            <a:avLst/>
          </a:prstGeom>
        </p:spPr>
      </p:pic>
      <p:pic>
        <p:nvPicPr>
          <p:cNvPr id="29" name="Picture 28" descr="A picture containing monitor, text&#10;&#10;Description generated with high confidence">
            <a:extLst>
              <a:ext uri="{FF2B5EF4-FFF2-40B4-BE49-F238E27FC236}">
                <a16:creationId xmlns:a16="http://schemas.microsoft.com/office/drawing/2014/main" id="{00C38E44-668E-4C9B-98FA-0B7185364B24}"/>
              </a:ext>
            </a:extLst>
          </p:cNvPr>
          <p:cNvPicPr>
            <a:picLocks noChangeAspect="1"/>
          </p:cNvPicPr>
          <p:nvPr/>
        </p:nvPicPr>
        <p:blipFill>
          <a:blip r:embed="rId7"/>
          <a:stretch>
            <a:fillRect/>
          </a:stretch>
        </p:blipFill>
        <p:spPr>
          <a:xfrm>
            <a:off x="9109521" y="0"/>
            <a:ext cx="3218878" cy="6858000"/>
          </a:xfrm>
          <a:prstGeom prst="rect">
            <a:avLst/>
          </a:prstGeom>
        </p:spPr>
      </p:pic>
      <p:pic>
        <p:nvPicPr>
          <p:cNvPr id="36" name="Picture 35" descr="A picture containing wall, monitor&#10;&#10;Description generated with high confidence">
            <a:extLst>
              <a:ext uri="{FF2B5EF4-FFF2-40B4-BE49-F238E27FC236}">
                <a16:creationId xmlns:a16="http://schemas.microsoft.com/office/drawing/2014/main" id="{0781CDC0-2ADE-42F2-BB97-FBE6CDA940C7}"/>
              </a:ext>
            </a:extLst>
          </p:cNvPr>
          <p:cNvPicPr>
            <a:picLocks noChangeAspect="1"/>
          </p:cNvPicPr>
          <p:nvPr/>
        </p:nvPicPr>
        <p:blipFill>
          <a:blip r:embed="rId8"/>
          <a:stretch>
            <a:fillRect/>
          </a:stretch>
        </p:blipFill>
        <p:spPr>
          <a:xfrm>
            <a:off x="9484884" y="0"/>
            <a:ext cx="3227820" cy="6858000"/>
          </a:xfrm>
          <a:prstGeom prst="rect">
            <a:avLst/>
          </a:prstGeom>
        </p:spPr>
      </p:pic>
    </p:spTree>
    <p:extLst>
      <p:ext uri="{BB962C8B-B14F-4D97-AF65-F5344CB8AC3E}">
        <p14:creationId xmlns:p14="http://schemas.microsoft.com/office/powerpoint/2010/main" val="13641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err="1"/>
              <a:t>ScreenBeam</a:t>
            </a:r>
            <a:r>
              <a:rPr lang="en-US" sz="5400" dirty="0"/>
              <a:t> Configuration without CMS Server(s)</a:t>
            </a:r>
          </a:p>
        </p:txBody>
      </p:sp>
    </p:spTree>
    <p:extLst>
      <p:ext uri="{BB962C8B-B14F-4D97-AF65-F5344CB8AC3E}">
        <p14:creationId xmlns:p14="http://schemas.microsoft.com/office/powerpoint/2010/main" val="279304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DC17-F3C5-4CAB-87E5-51DA3FE0095C}"/>
              </a:ext>
            </a:extLst>
          </p:cNvPr>
          <p:cNvSpPr>
            <a:spLocks noGrp="1"/>
          </p:cNvSpPr>
          <p:nvPr>
            <p:ph type="title"/>
          </p:nvPr>
        </p:nvSpPr>
        <p:spPr>
          <a:xfrm>
            <a:off x="838200" y="365125"/>
            <a:ext cx="6505575" cy="1325563"/>
          </a:xfrm>
        </p:spPr>
        <p:txBody>
          <a:bodyPr vert="horz" lIns="91440" tIns="45720" rIns="91440" bIns="45720" rtlCol="0" anchor="ctr">
            <a:normAutofit fontScale="90000"/>
          </a:bodyPr>
          <a:lstStyle/>
          <a:p>
            <a:r>
              <a:rPr lang="en-US" sz="4400" dirty="0">
                <a:solidFill>
                  <a:schemeClr val="tx1"/>
                </a:solidFill>
              </a:rPr>
              <a:t>Actiontec Wireless Display Setup</a:t>
            </a:r>
          </a:p>
        </p:txBody>
      </p:sp>
      <p:pic>
        <p:nvPicPr>
          <p:cNvPr id="13" name="Content Placeholder 12" descr="A close up of a device&#10;&#10;Description generated with high confidence">
            <a:extLst>
              <a:ext uri="{FF2B5EF4-FFF2-40B4-BE49-F238E27FC236}">
                <a16:creationId xmlns:a16="http://schemas.microsoft.com/office/drawing/2014/main" id="{DEF78064-7C31-40DF-98B0-7F28FD293AD4}"/>
              </a:ext>
            </a:extLst>
          </p:cNvPr>
          <p:cNvPicPr>
            <a:picLocks noGrp="1" noChangeAspect="1"/>
          </p:cNvPicPr>
          <p:nvPr>
            <p:ph idx="1"/>
          </p:nvPr>
        </p:nvPicPr>
        <p:blipFill>
          <a:blip r:embed="rId2"/>
          <a:stretch>
            <a:fillRect/>
          </a:stretch>
        </p:blipFill>
        <p:spPr>
          <a:xfrm>
            <a:off x="1190095" y="1825625"/>
            <a:ext cx="5801784" cy="4351338"/>
          </a:xfrm>
        </p:spPr>
      </p:pic>
      <p:pic>
        <p:nvPicPr>
          <p:cNvPr id="26" name="Content Placeholder 10">
            <a:extLst>
              <a:ext uri="{FF2B5EF4-FFF2-40B4-BE49-F238E27FC236}">
                <a16:creationId xmlns:a16="http://schemas.microsoft.com/office/drawing/2014/main" id="{D4D013C7-DD9C-44A9-8C23-E4E30DDFE777}"/>
              </a:ext>
            </a:extLst>
          </p:cNvPr>
          <p:cNvPicPr>
            <a:picLocks noChangeAspect="1"/>
          </p:cNvPicPr>
          <p:nvPr/>
        </p:nvPicPr>
        <p:blipFill rotWithShape="1">
          <a:blip r:embed="rId3"/>
          <a:srcRect l="4880"/>
          <a:stretch/>
        </p:blipFill>
        <p:spPr>
          <a:xfrm>
            <a:off x="7737635" y="-1"/>
            <a:ext cx="3555205" cy="6858001"/>
          </a:xfrm>
          <a:prstGeom prst="rect">
            <a:avLst/>
          </a:prstGeom>
        </p:spPr>
      </p:pic>
      <p:pic>
        <p:nvPicPr>
          <p:cNvPr id="17" name="Picture 16" descr="A flat screen monitor&#10;&#10;Description generated with high confidence">
            <a:extLst>
              <a:ext uri="{FF2B5EF4-FFF2-40B4-BE49-F238E27FC236}">
                <a16:creationId xmlns:a16="http://schemas.microsoft.com/office/drawing/2014/main" id="{F07E5DB7-5439-4DDB-AC60-848E0844DBA5}"/>
              </a:ext>
            </a:extLst>
          </p:cNvPr>
          <p:cNvPicPr>
            <a:picLocks noChangeAspect="1"/>
          </p:cNvPicPr>
          <p:nvPr/>
        </p:nvPicPr>
        <p:blipFill>
          <a:blip r:embed="rId4"/>
          <a:stretch>
            <a:fillRect/>
          </a:stretch>
        </p:blipFill>
        <p:spPr>
          <a:xfrm>
            <a:off x="8192496" y="0"/>
            <a:ext cx="3729151" cy="6858000"/>
          </a:xfrm>
          <a:prstGeom prst="rect">
            <a:avLst/>
          </a:prstGeom>
        </p:spPr>
      </p:pic>
      <p:pic>
        <p:nvPicPr>
          <p:cNvPr id="24" name="Picture 23">
            <a:extLst>
              <a:ext uri="{FF2B5EF4-FFF2-40B4-BE49-F238E27FC236}">
                <a16:creationId xmlns:a16="http://schemas.microsoft.com/office/drawing/2014/main" id="{FD5A1DD9-9D10-416C-BA85-6E6868CBF69A}"/>
              </a:ext>
            </a:extLst>
          </p:cNvPr>
          <p:cNvPicPr>
            <a:picLocks noChangeAspect="1"/>
          </p:cNvPicPr>
          <p:nvPr/>
        </p:nvPicPr>
        <p:blipFill>
          <a:blip r:embed="rId5"/>
          <a:stretch>
            <a:fillRect/>
          </a:stretch>
        </p:blipFill>
        <p:spPr>
          <a:xfrm>
            <a:off x="8832393" y="0"/>
            <a:ext cx="3227820" cy="6858000"/>
          </a:xfrm>
          <a:prstGeom prst="rect">
            <a:avLst/>
          </a:prstGeom>
        </p:spPr>
      </p:pic>
    </p:spTree>
    <p:extLst>
      <p:ext uri="{BB962C8B-B14F-4D97-AF65-F5344CB8AC3E}">
        <p14:creationId xmlns:p14="http://schemas.microsoft.com/office/powerpoint/2010/main" val="36114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1048</Words>
  <Application>Microsoft Office PowerPoint</Application>
  <PresentationFormat>Widescreen</PresentationFormat>
  <Paragraphs>122</Paragraphs>
  <Slides>79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Britannic Bold</vt:lpstr>
      <vt:lpstr>Calibri</vt:lpstr>
      <vt:lpstr>Calisto MT</vt:lpstr>
      <vt:lpstr>Segoe UI Semibold</vt:lpstr>
      <vt:lpstr>Trebuchet MS</vt:lpstr>
      <vt:lpstr>Wingdings 2</vt:lpstr>
      <vt:lpstr>Slate</vt:lpstr>
      <vt:lpstr>Best Practices for District-Wide Wireless Display Deployment</vt:lpstr>
      <vt:lpstr>Choose your path!</vt:lpstr>
      <vt:lpstr>Actiontec ScreenBeam 960</vt:lpstr>
      <vt:lpstr>USB Adapter with CMS wireless adapter</vt:lpstr>
      <vt:lpstr>3 port USB Hub</vt:lpstr>
      <vt:lpstr> 960 Reciever </vt:lpstr>
      <vt:lpstr>Contents in the box</vt:lpstr>
      <vt:lpstr>ScreenBeam Configuration without CMS Server(s)</vt:lpstr>
      <vt:lpstr>Actiontec Wireless Display Setup</vt:lpstr>
      <vt:lpstr>Connecting to ScreenBeam GUI</vt:lpstr>
      <vt:lpstr>ScreenBeam CMS  (Central Management System)</vt:lpstr>
      <vt:lpstr>ScreenBeam CMS </vt:lpstr>
      <vt:lpstr>PowerPoint Presentation</vt:lpstr>
      <vt:lpstr>PowerPoint Presentation</vt:lpstr>
      <vt:lpstr>PowerPoint Presentation</vt:lpstr>
      <vt:lpstr>CMS – Policy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CMS – Group Settings</vt:lpstr>
      <vt:lpstr>PowerPoint Presentation</vt:lpstr>
      <vt:lpstr>CMS – Log Settings</vt:lpstr>
      <vt:lpstr>PowerPoint Presentation</vt:lpstr>
      <vt:lpstr>CMS – Discovery Settings</vt:lpstr>
      <vt:lpstr>PowerPoint Presentation</vt:lpstr>
      <vt:lpstr>PowerPoint Presentation</vt:lpstr>
      <vt:lpstr>PowerPoint Presentation</vt:lpstr>
      <vt:lpstr>PowerPoint Presentation</vt:lpstr>
      <vt:lpstr>CMS – Option Settings</vt:lpstr>
      <vt:lpstr>PowerPoint Presentation</vt:lpstr>
      <vt:lpstr>PowerPoint Presentation</vt:lpstr>
      <vt:lpstr>PowerPoint Presentation</vt:lpstr>
      <vt:lpstr>CMS – Add-On Services Settings</vt:lpstr>
      <vt:lpstr>PowerPoint Presentation</vt:lpstr>
      <vt:lpstr>PowerPoint Presentation</vt:lpstr>
      <vt:lpstr>Managing without CMS</vt:lpstr>
      <vt:lpstr>Configuration with out a CMS Server </vt:lpstr>
      <vt:lpstr>My Contact information</vt:lpstr>
      <vt:lpstr>ScreenBeam Info</vt:lpstr>
      <vt:lpstr>Best Practices for District-wide Wireless Display Deployment -  MRHS Story</vt:lpstr>
      <vt:lpstr>Monmouth Regional High School – Tinton Falls, NJ</vt:lpstr>
      <vt:lpstr>Problem: Teaching from the front of the room</vt:lpstr>
      <vt:lpstr>How we got started</vt:lpstr>
      <vt:lpstr>Where we are now!</vt:lpstr>
      <vt:lpstr>PowerPoint Presentation</vt:lpstr>
      <vt:lpstr>PowerPoint Presentation</vt:lpstr>
      <vt:lpstr>iOS and macOS devices with the ScreenBeam 960</vt:lpstr>
      <vt:lpstr>iOS and macOS devices with the ScreenBeam 960</vt:lpstr>
      <vt:lpstr>Need to know Settings Teacher/Student App</vt:lpstr>
      <vt:lpstr>*** Windows Firewall Inbound Rule Teacher ***</vt:lpstr>
      <vt:lpstr>Firewall Allowance - Student</vt:lpstr>
      <vt:lpstr>*** Windows Firewall Inbound Rule Teacher ***</vt:lpstr>
      <vt:lpstr>Classroom Commander Teacher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 Commander Student App</vt:lpstr>
      <vt:lpstr>Major Key for this to work</vt:lpstr>
      <vt:lpstr>PowerPoint Presentation</vt:lpstr>
      <vt:lpstr>PowerPoint Presentation</vt:lpstr>
      <vt:lpstr>PowerPoint Presentation</vt:lpstr>
      <vt:lpstr>PowerPoint Presentation</vt:lpstr>
      <vt:lpstr>Connecting to a ScreenBeam without Classroom Commander  (Windows Version)</vt:lpstr>
      <vt:lpstr>Actiontec Wireless Display Demo</vt:lpstr>
      <vt:lpstr>Different presentation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District-Wide Wireless Display Deployment</dc:title>
  <dc:creator>Theodore Ragavas</dc:creator>
  <cp:lastModifiedBy>Theodore Ragavas</cp:lastModifiedBy>
  <cp:revision>5</cp:revision>
  <dcterms:created xsi:type="dcterms:W3CDTF">2019-05-03T01:59:57Z</dcterms:created>
  <dcterms:modified xsi:type="dcterms:W3CDTF">2019-05-06T08:57:37Z</dcterms:modified>
</cp:coreProperties>
</file>